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78" r:id="rId3"/>
    <p:sldId id="373" r:id="rId4"/>
    <p:sldId id="393" r:id="rId5"/>
    <p:sldId id="386" r:id="rId6"/>
    <p:sldId id="387" r:id="rId7"/>
    <p:sldId id="389" r:id="rId8"/>
    <p:sldId id="371" r:id="rId9"/>
    <p:sldId id="308" r:id="rId10"/>
    <p:sldId id="343" r:id="rId11"/>
    <p:sldId id="374" r:id="rId12"/>
    <p:sldId id="303" r:id="rId13"/>
    <p:sldId id="354" r:id="rId14"/>
    <p:sldId id="334" r:id="rId15"/>
    <p:sldId id="392" r:id="rId16"/>
    <p:sldId id="335" r:id="rId17"/>
    <p:sldId id="375" r:id="rId18"/>
    <p:sldId id="396" r:id="rId19"/>
    <p:sldId id="368" r:id="rId20"/>
    <p:sldId id="397" r:id="rId21"/>
    <p:sldId id="340" r:id="rId22"/>
    <p:sldId id="390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3F3"/>
    <a:srgbClr val="E9EFF7"/>
    <a:srgbClr val="F3F7FB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82" autoAdjust="0"/>
    <p:restoredTop sz="80336" autoAdjust="0"/>
  </p:normalViewPr>
  <p:slideViewPr>
    <p:cSldViewPr>
      <p:cViewPr varScale="1">
        <p:scale>
          <a:sx n="78" d="100"/>
          <a:sy n="78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krha\Dropbox\research\history\2013%20Spring\03.12%20Mobisys%20Review\FIG%20camera-ready\Synthesis%20-%20Experimen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ha\Dropbox\research\06.27%20MobiSys%20conference\ref\Synthesis%20-%20Experime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017345864125791E-2"/>
          <c:y val="3.6857210453614044E-2"/>
          <c:w val="0.89851810059334658"/>
          <c:h val="0.65560397135361026"/>
        </c:manualLayout>
      </c:layout>
      <c:barChart>
        <c:barDir val="col"/>
        <c:grouping val="stacked"/>
        <c:varyColors val="0"/>
        <c:ser>
          <c:idx val="7"/>
          <c:order val="0"/>
          <c:tx>
            <c:strRef>
              <c:f>'3. Final overlay size'!$D$2</c:f>
              <c:strCache>
                <c:ptCount val="1"/>
                <c:pt idx="0">
                  <c:v>overlay memory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elete val="1"/>
          </c:dLbls>
          <c:cat>
            <c:strRef>
              <c:f>'3. Final overlay size'!$B$3:$B$28</c:f>
              <c:strCache>
                <c:ptCount val="25"/>
                <c:pt idx="1">
                  <c:v>baseline</c:v>
                </c:pt>
                <c:pt idx="2">
                  <c:v>deduped</c:v>
                </c:pt>
                <c:pt idx="3">
                  <c:v>semantics</c:v>
                </c:pt>
                <c:pt idx="4">
                  <c:v>combined</c:v>
                </c:pt>
                <c:pt idx="6">
                  <c:v>baseline</c:v>
                </c:pt>
                <c:pt idx="7">
                  <c:v>deduped</c:v>
                </c:pt>
                <c:pt idx="8">
                  <c:v>semantics</c:v>
                </c:pt>
                <c:pt idx="9">
                  <c:v>combined</c:v>
                </c:pt>
                <c:pt idx="11">
                  <c:v>baseline</c:v>
                </c:pt>
                <c:pt idx="12">
                  <c:v>deduped</c:v>
                </c:pt>
                <c:pt idx="13">
                  <c:v>semantics</c:v>
                </c:pt>
                <c:pt idx="14">
                  <c:v>combined</c:v>
                </c:pt>
                <c:pt idx="16">
                  <c:v>baseline</c:v>
                </c:pt>
                <c:pt idx="17">
                  <c:v>deduped</c:v>
                </c:pt>
                <c:pt idx="18">
                  <c:v>semantics</c:v>
                </c:pt>
                <c:pt idx="19">
                  <c:v>combined</c:v>
                </c:pt>
                <c:pt idx="21">
                  <c:v>baseline</c:v>
                </c:pt>
                <c:pt idx="22">
                  <c:v>deduped</c:v>
                </c:pt>
                <c:pt idx="23">
                  <c:v>semantics</c:v>
                </c:pt>
                <c:pt idx="24">
                  <c:v>combined</c:v>
                </c:pt>
              </c:strCache>
            </c:strRef>
          </c:cat>
          <c:val>
            <c:numRef>
              <c:f>'3. Final overlay size'!$D$3:$D$28</c:f>
              <c:numCache>
                <c:formatCode>_(* #,##0.00_);_(* \(#,##0.00\);_(* "-"??_);_(@_)</c:formatCode>
                <c:ptCount val="26"/>
                <c:pt idx="1">
                  <c:v>113.26164436340332</c:v>
                </c:pt>
                <c:pt idx="2">
                  <c:v>60.386297551647587</c:v>
                </c:pt>
                <c:pt idx="3">
                  <c:v>66.209756312335983</c:v>
                </c:pt>
                <c:pt idx="4">
                  <c:v>44.281024801817892</c:v>
                </c:pt>
                <c:pt idx="6">
                  <c:v>99.161565780639648</c:v>
                </c:pt>
                <c:pt idx="7">
                  <c:v>36.054211949406039</c:v>
                </c:pt>
                <c:pt idx="8">
                  <c:v>34.030201238975401</c:v>
                </c:pt>
                <c:pt idx="9">
                  <c:v>36.054064506519531</c:v>
                </c:pt>
                <c:pt idx="11">
                  <c:v>111.54853343963623</c:v>
                </c:pt>
                <c:pt idx="12">
                  <c:v>83.776021389763045</c:v>
                </c:pt>
                <c:pt idx="13">
                  <c:v>62.463433619605119</c:v>
                </c:pt>
                <c:pt idx="14">
                  <c:v>65.591437850109699</c:v>
                </c:pt>
                <c:pt idx="16">
                  <c:v>287.8797082901001</c:v>
                </c:pt>
                <c:pt idx="17">
                  <c:v>197.591214987412</c:v>
                </c:pt>
                <c:pt idx="18">
                  <c:v>200.13781287895802</c:v>
                </c:pt>
                <c:pt idx="19">
                  <c:v>197.67125080920115</c:v>
                </c:pt>
                <c:pt idx="21">
                  <c:v>14.098652839660645</c:v>
                </c:pt>
                <c:pt idx="22">
                  <c:v>4.1964737578239459</c:v>
                </c:pt>
                <c:pt idx="23">
                  <c:v>10.30152554665613</c:v>
                </c:pt>
                <c:pt idx="24">
                  <c:v>2.4270434648445605</c:v>
                </c:pt>
              </c:numCache>
            </c:numRef>
          </c:val>
        </c:ser>
        <c:ser>
          <c:idx val="0"/>
          <c:order val="1"/>
          <c:tx>
            <c:strRef>
              <c:f>'3. Final overlay size'!$C$2</c:f>
              <c:strCache>
                <c:ptCount val="1"/>
                <c:pt idx="0">
                  <c:v>overlay disk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"/>
              <c:delete val="1"/>
            </c:dLbl>
            <c:dLbl>
              <c:idx val="2"/>
              <c:layout>
                <c:manualLayout>
                  <c:x val="4.2033596427607667E-3"/>
                  <c:y val="-5.877436520658702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48</a:t>
                    </a:r>
                    <a:r>
                      <a:rPr lang="en-US" sz="800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011198809202813E-3"/>
                  <c:y val="-7.4307786663159875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51</a:t>
                    </a:r>
                    <a:r>
                      <a:rPr lang="en-US" sz="800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032440007246107E-7"/>
                  <c:y val="-4.5085410011132483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22</a:t>
                    </a:r>
                    <a:r>
                      <a:rPr lang="en-US" sz="1000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600" dirty="0"/>
                      <a:t>33</a:t>
                    </a:r>
                    <a:r>
                      <a:rPr lang="en-US" sz="800" dirty="0"/>
                      <a:t>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600" dirty="0"/>
                      <a:t>37</a:t>
                    </a:r>
                    <a:r>
                      <a:rPr lang="en-US" sz="800" dirty="0"/>
                      <a:t>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1600" dirty="0"/>
                      <a:t>30</a:t>
                    </a:r>
                    <a:r>
                      <a:rPr lang="en-US" sz="800" dirty="0"/>
                      <a:t>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delete val="1"/>
            </c:dLbl>
            <c:dLbl>
              <c:idx val="12"/>
              <c:layout>
                <c:manualLayout>
                  <c:x val="-6.8196435434301731E-17"/>
                  <c:y val="-5.5953449215074481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52</a:t>
                    </a:r>
                    <a:r>
                      <a:rPr lang="en-US" sz="800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9.2992436821077431E-4"/>
                  <c:y val="-6.8593002138084433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52</a:t>
                    </a:r>
                    <a:r>
                      <a:rPr lang="en-US" sz="800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7.3225364973525373E-8"/>
                  <c:y val="-3.7352349824196503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30</a:t>
                    </a:r>
                    <a:r>
                      <a:rPr lang="en-US" sz="800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delete val="1"/>
            </c:dLbl>
            <c:dLbl>
              <c:idx val="17"/>
              <c:layout>
                <c:manualLayout>
                  <c:x val="9.2992687403105421E-4"/>
                  <c:y val="-9.6575843113950385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61</a:t>
                    </a:r>
                    <a:r>
                      <a:rPr lang="en-US" sz="800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9.2086325927441634E-4"/>
                  <c:y val="-9.8781359877185157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64</a:t>
                    </a:r>
                    <a:r>
                      <a:rPr lang="en-US" sz="800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sz="1600" dirty="0"/>
                      <a:t>41</a:t>
                    </a:r>
                    <a:r>
                      <a:rPr lang="en-US" sz="800" dirty="0"/>
                      <a:t>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delete val="1"/>
            </c:dLbl>
            <c:dLbl>
              <c:idx val="22"/>
              <c:layout/>
              <c:tx>
                <c:rich>
                  <a:bodyPr/>
                  <a:lstStyle/>
                  <a:p>
                    <a:r>
                      <a:rPr lang="en-US" sz="1600" dirty="0"/>
                      <a:t>28</a:t>
                    </a:r>
                    <a:r>
                      <a:rPr lang="en-US" sz="800" dirty="0"/>
                      <a:t>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/>
              <c:tx>
                <c:rich>
                  <a:bodyPr/>
                  <a:lstStyle/>
                  <a:p>
                    <a:r>
                      <a:rPr lang="en-US" sz="1600" dirty="0"/>
                      <a:t>70</a:t>
                    </a:r>
                    <a:r>
                      <a:rPr lang="en-US" sz="800" dirty="0"/>
                      <a:t>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/>
              <c:tx>
                <c:rich>
                  <a:bodyPr/>
                  <a:lstStyle/>
                  <a:p>
                    <a:r>
                      <a:rPr lang="en-US" sz="1600" dirty="0"/>
                      <a:t>16</a:t>
                    </a:r>
                    <a:r>
                      <a:rPr lang="en-US" sz="800" dirty="0"/>
                      <a:t>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'3. Final overlay size'!$B$3:$B$28</c:f>
              <c:strCache>
                <c:ptCount val="25"/>
                <c:pt idx="1">
                  <c:v>baseline</c:v>
                </c:pt>
                <c:pt idx="2">
                  <c:v>deduped</c:v>
                </c:pt>
                <c:pt idx="3">
                  <c:v>semantics</c:v>
                </c:pt>
                <c:pt idx="4">
                  <c:v>combined</c:v>
                </c:pt>
                <c:pt idx="6">
                  <c:v>baseline</c:v>
                </c:pt>
                <c:pt idx="7">
                  <c:v>deduped</c:v>
                </c:pt>
                <c:pt idx="8">
                  <c:v>semantics</c:v>
                </c:pt>
                <c:pt idx="9">
                  <c:v>combined</c:v>
                </c:pt>
                <c:pt idx="11">
                  <c:v>baseline</c:v>
                </c:pt>
                <c:pt idx="12">
                  <c:v>deduped</c:v>
                </c:pt>
                <c:pt idx="13">
                  <c:v>semantics</c:v>
                </c:pt>
                <c:pt idx="14">
                  <c:v>combined</c:v>
                </c:pt>
                <c:pt idx="16">
                  <c:v>baseline</c:v>
                </c:pt>
                <c:pt idx="17">
                  <c:v>deduped</c:v>
                </c:pt>
                <c:pt idx="18">
                  <c:v>semantics</c:v>
                </c:pt>
                <c:pt idx="19">
                  <c:v>combined</c:v>
                </c:pt>
                <c:pt idx="21">
                  <c:v>baseline</c:v>
                </c:pt>
                <c:pt idx="22">
                  <c:v>deduped</c:v>
                </c:pt>
                <c:pt idx="23">
                  <c:v>semantics</c:v>
                </c:pt>
                <c:pt idx="24">
                  <c:v>combined</c:v>
                </c:pt>
              </c:strCache>
            </c:strRef>
          </c:cat>
          <c:val>
            <c:numRef>
              <c:f>'3. Final overlay size'!$C$3:$C$27</c:f>
              <c:numCache>
                <c:formatCode>_(* #,##0.00_);_(* \(#,##0.00\);_(* "-"??_);_(@_)</c:formatCode>
                <c:ptCount val="25"/>
                <c:pt idx="1">
                  <c:v>92.816415786743164</c:v>
                </c:pt>
                <c:pt idx="2">
                  <c:v>38.301110895618038</c:v>
                </c:pt>
                <c:pt idx="3">
                  <c:v>39.419283452068321</c:v>
                </c:pt>
                <c:pt idx="4">
                  <c:v>0.95553601971530921</c:v>
                </c:pt>
                <c:pt idx="6">
                  <c:v>21.769857406616211</c:v>
                </c:pt>
                <c:pt idx="7">
                  <c:v>4.1505304822345837</c:v>
                </c:pt>
                <c:pt idx="8">
                  <c:v>11.059131341591005</c:v>
                </c:pt>
                <c:pt idx="9">
                  <c:v>0.11486936188867022</c:v>
                </c:pt>
                <c:pt idx="11">
                  <c:v>106.22438430786133</c:v>
                </c:pt>
                <c:pt idx="12">
                  <c:v>28.830206484992825</c:v>
                </c:pt>
                <c:pt idx="13">
                  <c:v>51.812765721215193</c:v>
                </c:pt>
                <c:pt idx="14">
                  <c:v>1.0624375232089244E-2</c:v>
                </c:pt>
                <c:pt idx="16">
                  <c:v>192.30105495452881</c:v>
                </c:pt>
                <c:pt idx="17">
                  <c:v>97.087450173720796</c:v>
                </c:pt>
                <c:pt idx="18">
                  <c:v>107.81229851020215</c:v>
                </c:pt>
                <c:pt idx="19">
                  <c:v>0.61684657239065499</c:v>
                </c:pt>
                <c:pt idx="21">
                  <c:v>1.804142951965332</c:v>
                </c:pt>
                <c:pt idx="22">
                  <c:v>0.21992333690261673</c:v>
                </c:pt>
                <c:pt idx="23">
                  <c:v>0.90201144064855765</c:v>
                </c:pt>
                <c:pt idx="24">
                  <c:v>4.3098899657392602E-2</c:v>
                </c:pt>
              </c:numCache>
            </c:numRef>
          </c:val>
        </c:ser>
        <c:ser>
          <c:idx val="1"/>
          <c:order val="2"/>
          <c:invertIfNegative val="0"/>
          <c:dLbls>
            <c:delete val="1"/>
          </c:dLbls>
          <c:cat>
            <c:strRef>
              <c:f>'3. Final overlay size'!$B$3:$B$28</c:f>
              <c:strCache>
                <c:ptCount val="25"/>
                <c:pt idx="1">
                  <c:v>baseline</c:v>
                </c:pt>
                <c:pt idx="2">
                  <c:v>deduped</c:v>
                </c:pt>
                <c:pt idx="3">
                  <c:v>semantics</c:v>
                </c:pt>
                <c:pt idx="4">
                  <c:v>combined</c:v>
                </c:pt>
                <c:pt idx="6">
                  <c:v>baseline</c:v>
                </c:pt>
                <c:pt idx="7">
                  <c:v>deduped</c:v>
                </c:pt>
                <c:pt idx="8">
                  <c:v>semantics</c:v>
                </c:pt>
                <c:pt idx="9">
                  <c:v>combined</c:v>
                </c:pt>
                <c:pt idx="11">
                  <c:v>baseline</c:v>
                </c:pt>
                <c:pt idx="12">
                  <c:v>deduped</c:v>
                </c:pt>
                <c:pt idx="13">
                  <c:v>semantics</c:v>
                </c:pt>
                <c:pt idx="14">
                  <c:v>combined</c:v>
                </c:pt>
                <c:pt idx="16">
                  <c:v>baseline</c:v>
                </c:pt>
                <c:pt idx="17">
                  <c:v>deduped</c:v>
                </c:pt>
                <c:pt idx="18">
                  <c:v>semantics</c:v>
                </c:pt>
                <c:pt idx="19">
                  <c:v>combined</c:v>
                </c:pt>
                <c:pt idx="21">
                  <c:v>baseline</c:v>
                </c:pt>
                <c:pt idx="22">
                  <c:v>deduped</c:v>
                </c:pt>
                <c:pt idx="23">
                  <c:v>semantics</c:v>
                </c:pt>
                <c:pt idx="24">
                  <c:v>combined</c:v>
                </c:pt>
              </c:strCache>
            </c:strRef>
          </c:cat>
          <c:val>
            <c:numRef>
              <c:f>'3. Final overlay size'!$E$3:$E$27</c:f>
              <c:numCache>
                <c:formatCode>General</c:formatCode>
                <c:ptCount val="25"/>
                <c:pt idx="2" formatCode="0%">
                  <c:v>0.47888362485246094</c:v>
                </c:pt>
                <c:pt idx="3" formatCode="0%">
                  <c:v>0.51256810010461085</c:v>
                </c:pt>
                <c:pt idx="4" formatCode="0%">
                  <c:v>0.21951177523980128</c:v>
                </c:pt>
                <c:pt idx="7" formatCode="0%">
                  <c:v>0.33245901993054133</c:v>
                </c:pt>
                <c:pt idx="8" formatCode="0%">
                  <c:v>0.37285042540802632</c:v>
                </c:pt>
                <c:pt idx="9" formatCode="0%">
                  <c:v>0.29908631615459069</c:v>
                </c:pt>
                <c:pt idx="11" formatCode="0%">
                  <c:v>0</c:v>
                </c:pt>
                <c:pt idx="12" formatCode="0%">
                  <c:v>0.51708095312990243</c:v>
                </c:pt>
                <c:pt idx="13" formatCode="0%">
                  <c:v>0.52474936058541866</c:v>
                </c:pt>
                <c:pt idx="14" formatCode="0%">
                  <c:v>0.30124068182530295</c:v>
                </c:pt>
                <c:pt idx="16" formatCode="0%">
                  <c:v>0</c:v>
                </c:pt>
                <c:pt idx="17" formatCode="0%">
                  <c:v>0.6136827788975967</c:v>
                </c:pt>
                <c:pt idx="18" formatCode="0%">
                  <c:v>0.64132121684407095</c:v>
                </c:pt>
                <c:pt idx="19" formatCode="0%">
                  <c:v>0.41294469199836226</c:v>
                </c:pt>
                <c:pt idx="21" formatCode="0%">
                  <c:v>0</c:v>
                </c:pt>
                <c:pt idx="22" formatCode="0%">
                  <c:v>0.27771199181543471</c:v>
                </c:pt>
                <c:pt idx="23" formatCode="0%">
                  <c:v>0.70450109113544657</c:v>
                </c:pt>
                <c:pt idx="24" formatCode="0%">
                  <c:v>0.15532755352380678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"/>
        <c:overlap val="100"/>
        <c:axId val="66144128"/>
        <c:axId val="66145664"/>
      </c:barChart>
      <c:catAx>
        <c:axId val="66144128"/>
        <c:scaling>
          <c:orientation val="minMax"/>
        </c:scaling>
        <c:delete val="0"/>
        <c:axPos val="b"/>
        <c:majorTickMark val="none"/>
        <c:minorTickMark val="none"/>
        <c:tickLblPos val="low"/>
        <c:spPr>
          <a:noFill/>
          <a:ln>
            <a:noFill/>
          </a:ln>
        </c:spPr>
        <c:txPr>
          <a:bodyPr rot="-2040000" vert="horz"/>
          <a:lstStyle/>
          <a:p>
            <a:pPr>
              <a:defRPr sz="1600"/>
            </a:pPr>
            <a:endParaRPr lang="en-US"/>
          </a:p>
        </c:txPr>
        <c:crossAx val="66145664"/>
        <c:crosses val="autoZero"/>
        <c:auto val="0"/>
        <c:lblAlgn val="ctr"/>
        <c:lblOffset val="0"/>
        <c:tickMarkSkip val="1"/>
        <c:noMultiLvlLbl val="0"/>
      </c:catAx>
      <c:valAx>
        <c:axId val="66145664"/>
        <c:scaling>
          <c:orientation val="minMax"/>
          <c:max val="5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2000" b="0"/>
                </a:pPr>
                <a:r>
                  <a:rPr lang="en-US" sz="2000" b="0" dirty="0" smtClean="0"/>
                  <a:t>(</a:t>
                </a:r>
                <a:r>
                  <a:rPr lang="en-US" sz="2000" b="0" dirty="0"/>
                  <a:t>MB)</a:t>
                </a:r>
              </a:p>
            </c:rich>
          </c:tx>
          <c:layout>
            <c:manualLayout>
              <c:xMode val="edge"/>
              <c:yMode val="edge"/>
              <c:x val="8.2732267614338566E-4"/>
              <c:y val="0.7160995717029173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6144128"/>
        <c:crosses val="autoZero"/>
        <c:crossBetween val="between"/>
        <c:majorUnit val="100"/>
      </c:valAx>
      <c:spPr>
        <a:solidFill>
          <a:sysClr val="window" lastClr="FFFFFF"/>
        </a:solidFill>
        <a:ln>
          <a:solidFill>
            <a:schemeClr val="tx1"/>
          </a:solidFill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16080763197721845"/>
          <c:y val="7.5036267337817167E-2"/>
          <c:w val="0.24699537012622655"/>
          <c:h val="0.17055729635482678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800" b="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23814866117936E-2"/>
          <c:y val="9.5870220140277296E-2"/>
          <c:w val="0.88088233129616944"/>
          <c:h val="0.774749181191984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'7. Final Response Time'!$C$3</c:f>
              <c:strCache>
                <c:ptCount val="1"/>
                <c:pt idx="0">
                  <c:v>Baseline synthesis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2.7107875086558103E-3"/>
                  <c:y val="1.88032848768883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'7. Final Response Time'!$B$4:$B$8</c:f>
              <c:strCache>
                <c:ptCount val="5"/>
                <c:pt idx="0">
                  <c:v>OBJECT</c:v>
                </c:pt>
                <c:pt idx="1">
                  <c:v>FACE</c:v>
                </c:pt>
                <c:pt idx="2">
                  <c:v>SPEECH</c:v>
                </c:pt>
                <c:pt idx="3">
                  <c:v>AR</c:v>
                </c:pt>
                <c:pt idx="4">
                  <c:v>FLUID</c:v>
                </c:pt>
              </c:strCache>
            </c:strRef>
          </c:cat>
          <c:val>
            <c:numRef>
              <c:f>'7. Final Response Time'!$C$4:$C$8</c:f>
              <c:numCache>
                <c:formatCode>_(* #,##0_);_(* \(#,##0\);_(* "-"??_);_(@_)</c:formatCode>
                <c:ptCount val="5"/>
                <c:pt idx="0">
                  <c:v>63.7</c:v>
                </c:pt>
                <c:pt idx="1">
                  <c:v>39</c:v>
                </c:pt>
                <c:pt idx="2">
                  <c:v>84</c:v>
                </c:pt>
                <c:pt idx="3">
                  <c:v>143.69999999999999</c:v>
                </c:pt>
                <c:pt idx="4">
                  <c:v>7.6276666666666673</c:v>
                </c:pt>
              </c:numCache>
            </c:numRef>
          </c:val>
        </c:ser>
        <c:ser>
          <c:idx val="1"/>
          <c:order val="1"/>
          <c:tx>
            <c:strRef>
              <c:f>'7. Final Response Time'!$D$3</c:f>
              <c:strCache>
                <c:ptCount val="1"/>
                <c:pt idx="0">
                  <c:v>Fully optimized synthesis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'7. Final Response Time'!$B$4:$B$8</c:f>
              <c:strCache>
                <c:ptCount val="5"/>
                <c:pt idx="0">
                  <c:v>OBJECT</c:v>
                </c:pt>
                <c:pt idx="1">
                  <c:v>FACE</c:v>
                </c:pt>
                <c:pt idx="2">
                  <c:v>SPEECH</c:v>
                </c:pt>
                <c:pt idx="3">
                  <c:v>AR</c:v>
                </c:pt>
                <c:pt idx="4">
                  <c:v>FLUID</c:v>
                </c:pt>
              </c:strCache>
            </c:strRef>
          </c:cat>
          <c:val>
            <c:numRef>
              <c:f>'7. Final Response Time'!$D$4:$D$8</c:f>
              <c:numCache>
                <c:formatCode>_(* #,##0_);_(* \(#,##0\);_(* "-"??_);_(@_)</c:formatCode>
                <c:ptCount val="5"/>
                <c:pt idx="0">
                  <c:v>6.4249999999999998</c:v>
                </c:pt>
                <c:pt idx="1">
                  <c:v>8.1839999999999993</c:v>
                </c:pt>
                <c:pt idx="2">
                  <c:v>9.2439999999999998</c:v>
                </c:pt>
                <c:pt idx="3">
                  <c:v>48.104999999999997</c:v>
                </c:pt>
                <c:pt idx="4">
                  <c:v>2.3769999999999998</c:v>
                </c:pt>
              </c:numCache>
            </c:numRef>
          </c:val>
        </c:ser>
        <c:ser>
          <c:idx val="2"/>
          <c:order val="2"/>
          <c:tx>
            <c:strRef>
              <c:f>'7. Final Response Time'!$E$3</c:f>
              <c:strCache>
                <c:ptCount val="1"/>
                <c:pt idx="0">
                  <c:v>Remote install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'7. Final Response Time'!$B$4:$B$8</c:f>
              <c:strCache>
                <c:ptCount val="5"/>
                <c:pt idx="0">
                  <c:v>OBJECT</c:v>
                </c:pt>
                <c:pt idx="1">
                  <c:v>FACE</c:v>
                </c:pt>
                <c:pt idx="2">
                  <c:v>SPEECH</c:v>
                </c:pt>
                <c:pt idx="3">
                  <c:v>AR</c:v>
                </c:pt>
                <c:pt idx="4">
                  <c:v>FLUID</c:v>
                </c:pt>
              </c:strCache>
            </c:strRef>
          </c:cat>
          <c:val>
            <c:numRef>
              <c:f>'7. Final Response Time'!$E$4:$E$8</c:f>
              <c:numCache>
                <c:formatCode>_(* #,##0_);_(* \(#,##0\);_(* "-"??_);_(@_)</c:formatCode>
                <c:ptCount val="5"/>
                <c:pt idx="0">
                  <c:v>24.562470666666666</c:v>
                </c:pt>
                <c:pt idx="1">
                  <c:v>19.283839333333333</c:v>
                </c:pt>
                <c:pt idx="2">
                  <c:v>18.895723666666665</c:v>
                </c:pt>
                <c:pt idx="3">
                  <c:v>43.067902666666669</c:v>
                </c:pt>
                <c:pt idx="4">
                  <c:v>5.2938156666666663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441408"/>
        <c:axId val="71463680"/>
      </c:barChart>
      <c:catAx>
        <c:axId val="714414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i="1"/>
            </a:pPr>
            <a:endParaRPr lang="en-US"/>
          </a:p>
        </c:txPr>
        <c:crossAx val="71463680"/>
        <c:crosses val="autoZero"/>
        <c:auto val="1"/>
        <c:lblAlgn val="ctr"/>
        <c:lblOffset val="100"/>
        <c:noMultiLvlLbl val="0"/>
      </c:catAx>
      <c:valAx>
        <c:axId val="71463680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Time (s)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1441408"/>
        <c:crosses val="autoZero"/>
        <c:crossBetween val="between"/>
        <c:majorUnit val="25"/>
      </c:valAx>
    </c:plotArea>
    <c:legend>
      <c:legendPos val="r"/>
      <c:layout>
        <c:manualLayout>
          <c:xMode val="edge"/>
          <c:yMode val="edge"/>
          <c:x val="0.12753098675162025"/>
          <c:y val="3.6335054253309421E-2"/>
          <c:w val="0.31650172263076193"/>
          <c:h val="0.29837819773984325"/>
        </c:manualLayout>
      </c:layout>
      <c:overlay val="1"/>
      <c:spPr>
        <a:solidFill>
          <a:sysClr val="window" lastClr="FFFFFF"/>
        </a:solidFill>
        <a:ln>
          <a:solidFill>
            <a:schemeClr val="tx1"/>
          </a:solidFill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0.11514</cdr:x>
      <cdr:y>0.90385</cdr:y>
    </cdr:from>
    <cdr:to>
      <cdr:x>0.91751</cdr:x>
      <cdr:y>0.98323</cdr:y>
    </cdr:to>
    <cdr:grpSp>
      <cdr:nvGrpSpPr>
        <cdr:cNvPr id="7" name="Group 6"/>
        <cdr:cNvGrpSpPr/>
      </cdr:nvGrpSpPr>
      <cdr:grpSpPr>
        <a:xfrm xmlns:a="http://schemas.openxmlformats.org/drawingml/2006/main">
          <a:off x="1043649" y="3189137"/>
          <a:ext cx="7272825" cy="280084"/>
          <a:chOff x="669924" y="3612629"/>
          <a:chExt cx="5411210" cy="338345"/>
        </a:xfrm>
      </cdr:grpSpPr>
      <cdr:sp macro="" textlink="">
        <cdr:nvSpPr>
          <cdr:cNvPr id="2" name="TextBox 2"/>
          <cdr:cNvSpPr txBox="1"/>
        </cdr:nvSpPr>
        <cdr:spPr>
          <a:xfrm xmlns:a="http://schemas.openxmlformats.org/drawingml/2006/main">
            <a:off x="669924" y="3622677"/>
            <a:ext cx="1127895" cy="328295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wrap="square" rtlCol="0" anchor="t"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OBJECT</a:t>
            </a:r>
          </a:p>
        </cdr:txBody>
      </cdr:sp>
      <cdr:sp macro="" textlink="">
        <cdr:nvSpPr>
          <cdr:cNvPr id="3" name="TextBox 4"/>
          <cdr:cNvSpPr txBox="1"/>
        </cdr:nvSpPr>
        <cdr:spPr>
          <a:xfrm xmlns:a="http://schemas.openxmlformats.org/drawingml/2006/main">
            <a:off x="1945778" y="3622676"/>
            <a:ext cx="816473" cy="328295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wrap="square" rtlCol="0" anchor="t"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FACE</a:t>
            </a:r>
          </a:p>
        </cdr:txBody>
      </cdr:sp>
      <cdr:sp macro="" textlink="">
        <cdr:nvSpPr>
          <cdr:cNvPr id="4" name="TextBox 5"/>
          <cdr:cNvSpPr txBox="1"/>
        </cdr:nvSpPr>
        <cdr:spPr>
          <a:xfrm xmlns:a="http://schemas.openxmlformats.org/drawingml/2006/main">
            <a:off x="3052957" y="3622674"/>
            <a:ext cx="733089" cy="328295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wrap="square" rtlCol="0" anchor="t"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SPEECH</a:t>
            </a:r>
          </a:p>
        </cdr:txBody>
      </cdr:sp>
      <cdr:sp macro="" textlink="">
        <cdr:nvSpPr>
          <cdr:cNvPr id="5" name="TextBox 6"/>
          <cdr:cNvSpPr txBox="1"/>
        </cdr:nvSpPr>
        <cdr:spPr>
          <a:xfrm xmlns:a="http://schemas.openxmlformats.org/drawingml/2006/main">
            <a:off x="4404352" y="3622679"/>
            <a:ext cx="484347" cy="328295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wrap="square" rtlCol="0" anchor="t"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i="1">
                <a:latin typeface="Times New Roman" pitchFamily="18" charset="0"/>
                <a:cs typeface="Times New Roman" pitchFamily="18" charset="0"/>
              </a:rPr>
              <a:t>AR</a:t>
            </a:r>
          </a:p>
        </cdr:txBody>
      </cdr:sp>
      <cdr:sp macro="" textlink="">
        <cdr:nvSpPr>
          <cdr:cNvPr id="6" name="TextBox 7"/>
          <cdr:cNvSpPr txBox="1"/>
        </cdr:nvSpPr>
        <cdr:spPr>
          <a:xfrm xmlns:a="http://schemas.openxmlformats.org/drawingml/2006/main">
            <a:off x="5409137" y="3612629"/>
            <a:ext cx="671997" cy="328295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wrap="square" rtlCol="0" anchor="t"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i="1">
                <a:latin typeface="Times New Roman" pitchFamily="18" charset="0"/>
                <a:cs typeface="Times New Roman" pitchFamily="18" charset="0"/>
              </a:rPr>
              <a:t>FLUID</a:t>
            </a: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BEF71-D57B-475B-BB98-FF40F50479BC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27A81-7837-435C-8A3C-3385D02E5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96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45135-0E9D-492B-95C1-0DB5BE90D125}" type="datetimeFigureOut">
              <a:rPr lang="ko-KR" altLang="en-US" smtClean="0"/>
              <a:t>2013-06-26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65133-C2DC-43DB-B3E1-17F3A8988C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6531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65133-C2DC-43DB-B3E1-17F3A8988C0A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0489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65133-C2DC-43DB-B3E1-17F3A8988C0A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0916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65133-C2DC-43DB-B3E1-17F3A8988C0A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2939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65133-C2DC-43DB-B3E1-17F3A8988C0A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5441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65133-C2DC-43DB-B3E1-17F3A8988C0A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141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65133-C2DC-43DB-B3E1-17F3A8988C0A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892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65133-C2DC-43DB-B3E1-17F3A8988C0A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7890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65133-C2DC-43DB-B3E1-17F3A8988C0A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2202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65133-C2DC-43DB-B3E1-17F3A8988C0A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6468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65133-C2DC-43DB-B3E1-17F3A8988C0A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64688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65133-C2DC-43DB-B3E1-17F3A8988C0A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0772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65133-C2DC-43DB-B3E1-17F3A8988C0A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5281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65133-C2DC-43DB-B3E1-17F3A8988C0A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78905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65133-C2DC-43DB-B3E1-17F3A8988C0A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2844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65133-C2DC-43DB-B3E1-17F3A8988C0A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8433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65133-C2DC-43DB-B3E1-17F3A8988C0A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6891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65133-C2DC-43DB-B3E1-17F3A8988C0A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6906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65133-C2DC-43DB-B3E1-17F3A8988C0A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1257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65133-C2DC-43DB-B3E1-17F3A8988C0A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496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65133-C2DC-43DB-B3E1-17F3A8988C0A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7890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65133-C2DC-43DB-B3E1-17F3A8988C0A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6673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6/27/2013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E4EF-4D30-4597-8A58-9B9698881B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6639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6/27/2013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E4EF-4D30-4597-8A58-9B9698881B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814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6/27/2013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E4EF-4D30-4597-8A58-9B9698881B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6712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568952" cy="715962"/>
          </a:xfrm>
        </p:spPr>
        <p:txBody>
          <a:bodyPr>
            <a:normAutofit/>
          </a:bodyPr>
          <a:lstStyle>
            <a:lvl1pPr>
              <a:defRPr sz="32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112568"/>
          </a:xfrm>
        </p:spPr>
        <p:txBody>
          <a:bodyPr/>
          <a:lstStyle>
            <a:lvl1pPr>
              <a:lnSpc>
                <a:spcPct val="125000"/>
              </a:lnSpc>
              <a:defRPr>
                <a:latin typeface="Calibri" pitchFamily="34" charset="0"/>
                <a:cs typeface="Calibri" pitchFamily="34" charset="0"/>
              </a:defRPr>
            </a:lvl1pPr>
            <a:lvl2pPr>
              <a:lnSpc>
                <a:spcPct val="125000"/>
              </a:lnSpc>
              <a:defRPr>
                <a:latin typeface="Calibri" pitchFamily="34" charset="0"/>
                <a:cs typeface="Calibri" pitchFamily="34" charset="0"/>
              </a:defRPr>
            </a:lvl2pPr>
            <a:lvl3pPr>
              <a:lnSpc>
                <a:spcPct val="125000"/>
              </a:lnSpc>
              <a:defRPr>
                <a:latin typeface="Calibri" pitchFamily="34" charset="0"/>
                <a:cs typeface="Calibri" pitchFamily="34" charset="0"/>
              </a:defRPr>
            </a:lvl3pPr>
            <a:lvl4pPr>
              <a:lnSpc>
                <a:spcPct val="125000"/>
              </a:lnSpc>
              <a:defRPr>
                <a:latin typeface="Calibri" pitchFamily="34" charset="0"/>
                <a:cs typeface="Calibri" pitchFamily="34" charset="0"/>
              </a:defRPr>
            </a:lvl4pPr>
            <a:lvl5pPr>
              <a:lnSpc>
                <a:spcPct val="125000"/>
              </a:lnSpc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6/27/2013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55976" y="6352179"/>
            <a:ext cx="621432" cy="365125"/>
          </a:xfrm>
        </p:spPr>
        <p:txBody>
          <a:bodyPr/>
          <a:lstStyle/>
          <a:p>
            <a:fld id="{EAAFE4EF-4D30-4597-8A58-9B9698881B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9646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6/27/2013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E4EF-4D30-4597-8A58-9B9698881B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861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6/27/2013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E4EF-4D30-4597-8A58-9B9698881B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4550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6/27/2013</a:t>
            </a:r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E4EF-4D30-4597-8A58-9B9698881B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65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6/27/2013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E4EF-4D30-4597-8A58-9B9698881B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684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6/27/2013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E4EF-4D30-4597-8A58-9B9698881B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055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6/27/2013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E4EF-4D30-4597-8A58-9B9698881B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075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6/27/2013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E4EF-4D30-4597-8A58-9B9698881B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7814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187624" y="44624"/>
            <a:ext cx="7704856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51520" y="908720"/>
            <a:ext cx="864096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6/27/2013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FE4EF-4D30-4597-8A58-9B9698881B0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29"/>
          <p:cNvSpPr>
            <a:spLocks noChangeArrowheads="1"/>
          </p:cNvSpPr>
          <p:nvPr userDrawn="1"/>
        </p:nvSpPr>
        <p:spPr bwMode="auto">
          <a:xfrm>
            <a:off x="0" y="764704"/>
            <a:ext cx="9144000" cy="7143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1"/>
          <p:cNvSpPr>
            <a:spLocks noChangeArrowheads="1"/>
          </p:cNvSpPr>
          <p:nvPr userDrawn="1"/>
        </p:nvSpPr>
        <p:spPr bwMode="auto">
          <a:xfrm>
            <a:off x="0" y="6656388"/>
            <a:ext cx="9144000" cy="228600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2"/>
          <p:cNvSpPr>
            <a:spLocks noChangeArrowheads="1"/>
          </p:cNvSpPr>
          <p:nvPr userDrawn="1"/>
        </p:nvSpPr>
        <p:spPr bwMode="auto">
          <a:xfrm>
            <a:off x="0" y="6634163"/>
            <a:ext cx="9144000" cy="714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27"/>
          <p:cNvSpPr>
            <a:spLocks noChangeArrowheads="1"/>
          </p:cNvSpPr>
          <p:nvPr userDrawn="1"/>
        </p:nvSpPr>
        <p:spPr bwMode="auto">
          <a:xfrm>
            <a:off x="0" y="0"/>
            <a:ext cx="836142" cy="836142"/>
          </a:xfrm>
          <a:prstGeom prst="rect">
            <a:avLst/>
          </a:prstGeom>
          <a:gradFill rotWithShape="1">
            <a:gsLst>
              <a:gs pos="0">
                <a:srgbClr val="2C5884">
                  <a:gamma/>
                  <a:shade val="46275"/>
                  <a:invGamma/>
                </a:srgbClr>
              </a:gs>
              <a:gs pos="100000">
                <a:srgbClr val="2C5884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27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1" hangingPunct="1">
        <a:spcBef>
          <a:spcPct val="0"/>
        </a:spcBef>
        <a:buNone/>
        <a:defRPr sz="2800" b="1" kern="1200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342900" indent="-342900" algn="l" defTabSz="914400" rtl="0" eaLnBrk="1" latinLnBrk="1" hangingPunct="1">
        <a:lnSpc>
          <a:spcPct val="114000"/>
        </a:lnSpc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1" hangingPunct="1">
        <a:lnSpc>
          <a:spcPct val="114000"/>
        </a:lnSpc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1" hangingPunct="1">
        <a:lnSpc>
          <a:spcPct val="114000"/>
        </a:lnSpc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1" hangingPunct="1">
        <a:lnSpc>
          <a:spcPct val="114000"/>
        </a:lnSpc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1" hangingPunct="1">
        <a:lnSpc>
          <a:spcPct val="114000"/>
        </a:lnSpc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github.com/cmusatyalab/elijah-cloudle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611188" y="1917700"/>
            <a:ext cx="1728787" cy="1655763"/>
          </a:xfrm>
          <a:prstGeom prst="ellipse">
            <a:avLst/>
          </a:prstGeom>
          <a:noFill/>
          <a:ln w="228600">
            <a:solidFill>
              <a:srgbClr val="75C2F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854075" y="2736850"/>
            <a:ext cx="1296988" cy="0"/>
          </a:xfrm>
          <a:prstGeom prst="line">
            <a:avLst/>
          </a:prstGeom>
          <a:noFill/>
          <a:ln w="152400">
            <a:solidFill>
              <a:srgbClr val="CCECFF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gradFill rotWithShape="1">
            <a:gsLst>
              <a:gs pos="0">
                <a:srgbClr val="336699">
                  <a:gamma/>
                  <a:shade val="46275"/>
                  <a:invGamma/>
                </a:srgbClr>
              </a:gs>
              <a:gs pos="100000">
                <a:srgbClr val="3366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1412875"/>
            <a:ext cx="9144000" cy="3540125"/>
          </a:xfrm>
          <a:prstGeom prst="rect">
            <a:avLst/>
          </a:prstGeom>
          <a:gradFill rotWithShape="1">
            <a:gsLst>
              <a:gs pos="0">
                <a:srgbClr val="0099CC"/>
              </a:gs>
              <a:gs pos="100000">
                <a:srgbClr val="CCE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4953000"/>
            <a:ext cx="9144000" cy="1905000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0" y="1341438"/>
            <a:ext cx="9144000" cy="714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4953000"/>
            <a:ext cx="9144000" cy="71438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2339974" y="5085184"/>
            <a:ext cx="6629401" cy="12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휴먼모음T" pitchFamily="18" charset="-127"/>
                <a:cs typeface="Times New Roman" pitchFamily="18" charset="0"/>
              </a:rPr>
              <a:t>Kiryong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휴먼모음T" pitchFamily="18" charset="-127"/>
                <a:cs typeface="Times New Roman" pitchFamily="18" charset="0"/>
              </a:rPr>
              <a:t> Ha∗, </a:t>
            </a:r>
            <a:r>
              <a:rPr lang="en-US" altLang="ko-KR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휴먼모음T" pitchFamily="18" charset="-127"/>
                <a:cs typeface="Times New Roman" pitchFamily="18" charset="0"/>
              </a:rPr>
              <a:t>Padmanabhan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휴먼모음T" pitchFamily="18" charset="-127"/>
                <a:cs typeface="Times New Roman" pitchFamily="18" charset="0"/>
              </a:rPr>
              <a:t> </a:t>
            </a:r>
            <a:r>
              <a:rPr lang="en-US" altLang="ko-KR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휴먼모음T" pitchFamily="18" charset="-127"/>
                <a:cs typeface="Times New Roman" pitchFamily="18" charset="0"/>
              </a:rPr>
              <a:t>Pillai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휴먼모음T" pitchFamily="18" charset="-127"/>
                <a:cs typeface="Times New Roman" pitchFamily="18" charset="0"/>
              </a:rPr>
              <a:t>†, Wolfgang 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휴먼모음T" pitchFamily="18" charset="-127"/>
                <a:cs typeface="Times New Roman" pitchFamily="18" charset="0"/>
              </a:rPr>
              <a:t>Richter∗</a:t>
            </a:r>
            <a:br>
              <a:rPr lang="en-US" altLang="ko-KR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휴먼모음T" pitchFamily="18" charset="-127"/>
                <a:cs typeface="Times New Roman" pitchFamily="18" charset="0"/>
              </a:rPr>
            </a:b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휴먼모음T" pitchFamily="18" charset="-127"/>
                <a:cs typeface="Times New Roman" pitchFamily="18" charset="0"/>
              </a:rPr>
              <a:t>Yoshihisa Abe∗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휴먼모음T" pitchFamily="18" charset="-127"/>
                <a:cs typeface="Times New Roman" pitchFamily="18" charset="0"/>
              </a:rPr>
              <a:t>, </a:t>
            </a:r>
            <a:r>
              <a:rPr lang="en-US" altLang="ko-KR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휴먼모음T" pitchFamily="18" charset="-127"/>
                <a:cs typeface="Times New Roman" pitchFamily="18" charset="0"/>
              </a:rPr>
              <a:t>Mahadev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휴먼모음T" pitchFamily="18" charset="-127"/>
                <a:cs typeface="Times New Roman" pitchFamily="18" charset="0"/>
              </a:rPr>
              <a:t> </a:t>
            </a:r>
            <a:r>
              <a:rPr lang="en-US" altLang="ko-KR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휴먼모음T" pitchFamily="18" charset="-127"/>
                <a:cs typeface="Times New Roman" pitchFamily="18" charset="0"/>
              </a:rPr>
              <a:t>Satyanarayanan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휴먼모음T" pitchFamily="18" charset="-127"/>
                <a:cs typeface="Times New Roman" pitchFamily="18" charset="0"/>
              </a:rPr>
              <a:t>∗</a:t>
            </a:r>
          </a:p>
          <a:p>
            <a:pPr algn="r">
              <a:lnSpc>
                <a:spcPct val="120000"/>
              </a:lnSpc>
            </a:pPr>
            <a:endParaRPr lang="en-US" altLang="ko-KR" sz="9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휴먼모음T" pitchFamily="18" charset="-127"/>
              <a:cs typeface="Times New Roman" pitchFamily="18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휴먼모음T" pitchFamily="18" charset="-127"/>
                <a:cs typeface="Times New Roman" pitchFamily="18" charset="0"/>
              </a:rPr>
              <a:t>*Carnegie 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휴먼모음T" pitchFamily="18" charset="-127"/>
                <a:cs typeface="Times New Roman" pitchFamily="18" charset="0"/>
              </a:rPr>
              <a:t>Mellon University, †Intel Labs</a:t>
            </a: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6859588" y="4495800"/>
            <a:ext cx="2055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산돌고딕 M" pitchFamily="18" charset="-127"/>
                <a:cs typeface="Times New Roman" pitchFamily="18" charset="0"/>
              </a:rPr>
              <a:t>6/27/2013</a:t>
            </a:r>
            <a:endParaRPr lang="en-US" altLang="ko-K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산돌고딕 M" pitchFamily="18" charset="-127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8048" y="1988840"/>
            <a:ext cx="5830416" cy="1395586"/>
          </a:xfrm>
        </p:spPr>
        <p:txBody>
          <a:bodyPr>
            <a:normAutofit/>
          </a:bodyPr>
          <a:lstStyle/>
          <a:p>
            <a:pPr algn="r">
              <a:lnSpc>
                <a:spcPct val="114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Just-in-Time Provisioning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Cyber Foraging</a:t>
            </a:r>
          </a:p>
        </p:txBody>
      </p:sp>
    </p:spTree>
    <p:extLst>
      <p:ext uri="{BB962C8B-B14F-4D97-AF65-F5344CB8AC3E}">
        <p14:creationId xmlns:p14="http://schemas.microsoft.com/office/powerpoint/2010/main" val="388816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7524328" y="3337950"/>
            <a:ext cx="1365448" cy="23953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표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665076"/>
              </p:ext>
            </p:extLst>
          </p:nvPr>
        </p:nvGraphicFramePr>
        <p:xfrm>
          <a:off x="3419872" y="2924944"/>
          <a:ext cx="3456385" cy="29299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5"/>
                <a:gridCol w="648072"/>
                <a:gridCol w="1296144"/>
                <a:gridCol w="936104"/>
              </a:tblGrid>
              <a:tr h="4299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type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offset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reference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Data</a:t>
                      </a:r>
                      <a:r>
                        <a:rPr lang="en-US" sz="1400" baseline="0" dirty="0" smtClean="0"/>
                        <a:t> or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pointer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19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mem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4096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unique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data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819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mem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16384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self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819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mem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20480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Base disk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819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mem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28672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Base memory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819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mem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36864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unique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data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8197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9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disk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unique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data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8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disk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16384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overlay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err="1" smtClean="0"/>
                        <a:t>mem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" name="Flowchart: Magnetic Disk 27"/>
          <p:cNvSpPr/>
          <p:nvPr/>
        </p:nvSpPr>
        <p:spPr>
          <a:xfrm>
            <a:off x="7823180" y="3915330"/>
            <a:ext cx="669171" cy="55885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Magnetic Disk 28"/>
          <p:cNvSpPr/>
          <p:nvPr/>
        </p:nvSpPr>
        <p:spPr>
          <a:xfrm>
            <a:off x="7812360" y="4958838"/>
            <a:ext cx="669171" cy="59546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1.1 Deduplication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5"/>
            <a:ext cx="8568952" cy="172819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000" dirty="0" smtClean="0"/>
              <a:t>Get </a:t>
            </a:r>
            <a:r>
              <a:rPr lang="en-US" sz="2000" dirty="0"/>
              <a:t>the list of </a:t>
            </a:r>
            <a:r>
              <a:rPr lang="en-US" sz="2000" dirty="0" smtClean="0"/>
              <a:t>modified (disk, memory) chunks at the </a:t>
            </a:r>
            <a:r>
              <a:rPr lang="en-US" sz="2000" i="1" dirty="0" smtClean="0"/>
              <a:t>customized VM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000" dirty="0" smtClean="0"/>
              <a:t>Perform </a:t>
            </a:r>
            <a:r>
              <a:rPr lang="en-US" sz="2000" dirty="0"/>
              <a:t>deduplication to </a:t>
            </a:r>
            <a:r>
              <a:rPr lang="en-US" sz="2000" dirty="0" smtClean="0"/>
              <a:t>reduce this list to a minimum</a:t>
            </a:r>
          </a:p>
          <a:p>
            <a:pPr marL="857250" lvl="1" indent="-457200">
              <a:lnSpc>
                <a:spcPct val="110000"/>
              </a:lnSpc>
              <a:buFont typeface="Arial" pitchFamily="34" charset="0"/>
              <a:buChar char="•"/>
            </a:pPr>
            <a:r>
              <a:rPr lang="en-US" altLang="ko-KR" dirty="0" smtClean="0"/>
              <a:t>Compare to </a:t>
            </a:r>
            <a:r>
              <a:rPr lang="en-US" altLang="ko-KR" i="1" dirty="0" smtClean="0"/>
              <a:t>1) </a:t>
            </a:r>
            <a:r>
              <a:rPr lang="en-US" altLang="ko-KR" b="1" i="1" dirty="0" smtClean="0"/>
              <a:t>base disk</a:t>
            </a:r>
            <a:r>
              <a:rPr lang="en-US" altLang="ko-KR" i="1" dirty="0" smtClean="0"/>
              <a:t>,</a:t>
            </a:r>
            <a:r>
              <a:rPr lang="en-US" altLang="ko-KR" dirty="0" smtClean="0"/>
              <a:t> 2) </a:t>
            </a:r>
            <a:r>
              <a:rPr lang="en-US" altLang="ko-KR" b="1" i="1" dirty="0" smtClean="0"/>
              <a:t>base memory</a:t>
            </a:r>
            <a:r>
              <a:rPr lang="en-US" altLang="ko-KR" dirty="0" smtClean="0"/>
              <a:t>, 3) other </a:t>
            </a:r>
            <a:r>
              <a:rPr lang="en-US" altLang="ko-KR" dirty="0"/>
              <a:t>chunks within </a:t>
            </a:r>
            <a:r>
              <a:rPr lang="en-US" altLang="ko-KR" b="1" dirty="0" smtClean="0"/>
              <a:t>itself</a:t>
            </a:r>
          </a:p>
          <a:p>
            <a:pPr marL="857250" lvl="1" indent="-457200">
              <a:lnSpc>
                <a:spcPct val="110000"/>
              </a:lnSpc>
              <a:buFont typeface="Arial" pitchFamily="34" charset="0"/>
              <a:buChar char="•"/>
            </a:pPr>
            <a:r>
              <a:rPr lang="en-US" altLang="ko-KR" dirty="0" smtClean="0"/>
              <a:t>Compare between </a:t>
            </a:r>
            <a:r>
              <a:rPr lang="en-US" altLang="ko-KR" b="1" i="1" dirty="0" smtClean="0"/>
              <a:t>modified </a:t>
            </a:r>
            <a:r>
              <a:rPr lang="en-US" altLang="ko-KR" b="1" i="1" dirty="0"/>
              <a:t>memory </a:t>
            </a:r>
            <a:r>
              <a:rPr lang="en-US" altLang="ko-KR" i="1" dirty="0"/>
              <a:t>and </a:t>
            </a:r>
            <a:r>
              <a:rPr lang="en-US" altLang="ko-KR" b="1" i="1" dirty="0"/>
              <a:t>modified </a:t>
            </a:r>
            <a:r>
              <a:rPr lang="en-US" altLang="ko-KR" b="1" i="1" dirty="0" smtClean="0"/>
              <a:t>disk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6/27/2013</a:t>
            </a:r>
            <a:endParaRPr lang="ko-KR" altLang="en-US"/>
          </a:p>
        </p:txBody>
      </p:sp>
      <p:graphicFrame>
        <p:nvGraphicFramePr>
          <p:cNvPr id="7" name="표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296024"/>
              </p:ext>
            </p:extLst>
          </p:nvPr>
        </p:nvGraphicFramePr>
        <p:xfrm>
          <a:off x="523362" y="3085898"/>
          <a:ext cx="1944217" cy="27565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5"/>
                <a:gridCol w="648072"/>
                <a:gridCol w="720080"/>
              </a:tblGrid>
              <a:tr h="3486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type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offset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Data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715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mem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4096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data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15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mem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16384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data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15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mem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20480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data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15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mem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28672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data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15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mem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36864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data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5579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715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disk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data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1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disk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16384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data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9346" y="5957218"/>
            <a:ext cx="2176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Arial" pitchFamily="34" charset="0"/>
              </a:rPr>
              <a:t>&lt;Modified chunks&gt;</a:t>
            </a:r>
            <a:endParaRPr lang="en-US" sz="20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5909210"/>
            <a:ext cx="2021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Arial" pitchFamily="34" charset="0"/>
              </a:rPr>
              <a:t>&lt;Overlay chunks&gt;</a:t>
            </a:r>
            <a:endParaRPr lang="en-US" sz="20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오른쪽 화살표 58"/>
          <p:cNvSpPr/>
          <p:nvPr/>
        </p:nvSpPr>
        <p:spPr>
          <a:xfrm>
            <a:off x="2627784" y="4365104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931526" y="3764326"/>
            <a:ext cx="72008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940152" y="3454878"/>
            <a:ext cx="93610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urved Connector 24"/>
          <p:cNvCxnSpPr>
            <a:stCxn id="22" idx="3"/>
            <a:endCxn id="23" idx="3"/>
          </p:cNvCxnSpPr>
          <p:nvPr/>
        </p:nvCxnSpPr>
        <p:spPr>
          <a:xfrm flipV="1">
            <a:off x="6651606" y="3598894"/>
            <a:ext cx="224650" cy="309448"/>
          </a:xfrm>
          <a:prstGeom prst="curvedConnector3">
            <a:avLst>
              <a:gd name="adj1" fmla="val 201758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Picture 2" descr="http://findicons.com/files/icons/1684/ravenna/128/memor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474183"/>
            <a:ext cx="774877" cy="77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www.gettyicons.com/free-icons/125/hardware/png/256/hard_disk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454341"/>
            <a:ext cx="779104" cy="77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Arrow Connector 30"/>
          <p:cNvCxnSpPr>
            <a:stCxn id="32" idx="3"/>
            <a:endCxn id="28" idx="2"/>
          </p:cNvCxnSpPr>
          <p:nvPr/>
        </p:nvCxnSpPr>
        <p:spPr>
          <a:xfrm flipV="1">
            <a:off x="6660232" y="4194757"/>
            <a:ext cx="1162948" cy="26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940152" y="4077072"/>
            <a:ext cx="72008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940152" y="4365104"/>
            <a:ext cx="72008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938018" y="5552169"/>
            <a:ext cx="72008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Curved Connector 35"/>
          <p:cNvCxnSpPr>
            <a:stCxn id="33" idx="3"/>
            <a:endCxn id="29" idx="2"/>
          </p:cNvCxnSpPr>
          <p:nvPr/>
        </p:nvCxnSpPr>
        <p:spPr>
          <a:xfrm>
            <a:off x="6660232" y="4509120"/>
            <a:ext cx="1152128" cy="747451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940152" y="4678145"/>
            <a:ext cx="93610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Curved Connector 41"/>
          <p:cNvCxnSpPr>
            <a:stCxn id="34" idx="3"/>
            <a:endCxn id="40" idx="3"/>
          </p:cNvCxnSpPr>
          <p:nvPr/>
        </p:nvCxnSpPr>
        <p:spPr>
          <a:xfrm flipV="1">
            <a:off x="6658098" y="4822161"/>
            <a:ext cx="218158" cy="874024"/>
          </a:xfrm>
          <a:prstGeom prst="curvedConnector3">
            <a:avLst>
              <a:gd name="adj1" fmla="val 204786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644594" y="3078520"/>
            <a:ext cx="1099981" cy="400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Arial" pitchFamily="34" charset="0"/>
              </a:rPr>
              <a:t>Base VM</a:t>
            </a:r>
            <a:endParaRPr lang="en-US" sz="20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42346" y="6284732"/>
            <a:ext cx="3701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[intro][background]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[optimization]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[result][conclusion]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057628" y="2604920"/>
            <a:ext cx="1941512" cy="441608"/>
          </a:xfrm>
          <a:prstGeom prst="roundRect">
            <a:avLst/>
          </a:prstGeom>
          <a:scene3d>
            <a:camera prst="perspectiveHeroicExtremeRightFacing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Offline operation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1454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8" grpId="0" animBg="1"/>
      <p:bldP spid="29" grpId="0" animBg="1"/>
      <p:bldP spid="9" grpId="0"/>
      <p:bldP spid="10" grpId="0" animBg="1"/>
      <p:bldP spid="22" grpId="0"/>
      <p:bldP spid="23" grpId="0"/>
      <p:bldP spid="32" grpId="0"/>
      <p:bldP spid="33" grpId="0"/>
      <p:bldP spid="34" grpId="0"/>
      <p:bldP spid="40" grpId="0"/>
      <p:bldP spid="48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1.2 Reducing Semantic Gaps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4000"/>
              </a:lnSpc>
              <a:buNone/>
            </a:pPr>
            <a:r>
              <a:rPr lang="en-US" altLang="ko-KR" sz="2200" b="1" dirty="0" smtClean="0"/>
              <a:t>VM </a:t>
            </a:r>
            <a:r>
              <a:rPr lang="en-US" altLang="ko-KR" sz="2200" b="1" dirty="0"/>
              <a:t>is a strong black box</a:t>
            </a:r>
          </a:p>
          <a:p>
            <a:pPr>
              <a:lnSpc>
                <a:spcPct val="124000"/>
              </a:lnSpc>
            </a:pPr>
            <a:r>
              <a:rPr lang="en-US" altLang="ko-KR" sz="1800" dirty="0"/>
              <a:t>It ensures isolation between the host, the guest, and other </a:t>
            </a:r>
            <a:r>
              <a:rPr lang="en-US" altLang="ko-KR" sz="1800" dirty="0" smtClean="0"/>
              <a:t>guests</a:t>
            </a:r>
            <a:endParaRPr lang="en-US" altLang="ko-KR" sz="1800" dirty="0"/>
          </a:p>
          <a:p>
            <a:pPr>
              <a:lnSpc>
                <a:spcPct val="124000"/>
              </a:lnSpc>
            </a:pPr>
            <a:r>
              <a:rPr lang="en-US" altLang="ko-KR" sz="1800" dirty="0"/>
              <a:t>But, VMM cannot interpret high-level information of memory </a:t>
            </a:r>
            <a:r>
              <a:rPr lang="en-US" altLang="ko-KR" sz="1800" dirty="0" smtClean="0"/>
              <a:t>and disk</a:t>
            </a:r>
          </a:p>
          <a:p>
            <a:pPr lvl="1">
              <a:lnSpc>
                <a:spcPct val="124000"/>
              </a:lnSpc>
            </a:pPr>
            <a:endParaRPr lang="en-US" altLang="ko-KR" sz="1000" dirty="0"/>
          </a:p>
          <a:p>
            <a:pPr marL="0" indent="0">
              <a:lnSpc>
                <a:spcPct val="124000"/>
              </a:lnSpc>
              <a:buNone/>
            </a:pPr>
            <a:r>
              <a:rPr lang="en-US" altLang="ko-KR" sz="2200" b="1" dirty="0" smtClean="0"/>
              <a:t>Example: </a:t>
            </a:r>
            <a:r>
              <a:rPr lang="en-US" altLang="ko-KR" dirty="0"/>
              <a:t>Download 100 MB file over network and delete </a:t>
            </a:r>
            <a:r>
              <a:rPr lang="en-US" altLang="ko-KR" dirty="0" smtClean="0"/>
              <a:t>it</a:t>
            </a:r>
            <a:endParaRPr lang="en-US" altLang="ko-KR" dirty="0"/>
          </a:p>
          <a:p>
            <a:pPr>
              <a:lnSpc>
                <a:spcPct val="124000"/>
              </a:lnSpc>
            </a:pPr>
            <a:r>
              <a:rPr lang="en-US" altLang="ko-KR" sz="1800" dirty="0"/>
              <a:t>Ideally, it should result in no increase in </a:t>
            </a:r>
            <a:r>
              <a:rPr lang="en-US" altLang="ko-KR" sz="1800" dirty="0" smtClean="0"/>
              <a:t>VM overlay size</a:t>
            </a:r>
            <a:endParaRPr lang="en-US" altLang="ko-KR" sz="1800" dirty="0"/>
          </a:p>
          <a:p>
            <a:pPr>
              <a:lnSpc>
                <a:spcPct val="124000"/>
              </a:lnSpc>
            </a:pPr>
            <a:r>
              <a:rPr lang="en-US" altLang="ko-KR" sz="1800" dirty="0"/>
              <a:t>However, VMM will see </a:t>
            </a:r>
            <a:r>
              <a:rPr lang="en-US" altLang="ko-KR" sz="1800" b="1" dirty="0" smtClean="0"/>
              <a:t>200 </a:t>
            </a:r>
            <a:r>
              <a:rPr lang="en-US" altLang="ko-KR" sz="1800" b="1" dirty="0"/>
              <a:t>MB of modifications</a:t>
            </a:r>
            <a:r>
              <a:rPr lang="en-US" altLang="ko-KR" sz="1800" dirty="0"/>
              <a:t>:</a:t>
            </a:r>
          </a:p>
          <a:p>
            <a:pPr lvl="1">
              <a:lnSpc>
                <a:spcPct val="124000"/>
              </a:lnSpc>
            </a:pPr>
            <a:r>
              <a:rPr lang="en-US" altLang="ko-KR" dirty="0"/>
              <a:t>100 MB of changed disk state</a:t>
            </a:r>
          </a:p>
          <a:p>
            <a:pPr lvl="1">
              <a:lnSpc>
                <a:spcPct val="124000"/>
              </a:lnSpc>
            </a:pPr>
            <a:r>
              <a:rPr lang="en-US" altLang="ko-KR" dirty="0"/>
              <a:t>100 MB of changed memory state </a:t>
            </a:r>
            <a:r>
              <a:rPr lang="en-US" altLang="ko-KR" dirty="0" smtClean="0"/>
              <a:t>(</a:t>
            </a:r>
            <a:r>
              <a:rPr lang="en-US" dirty="0"/>
              <a:t>in-memory I/O buffer </a:t>
            </a:r>
            <a:r>
              <a:rPr lang="en-US" dirty="0" smtClean="0"/>
              <a:t>cache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pPr lvl="2">
              <a:lnSpc>
                <a:spcPct val="124000"/>
              </a:lnSpc>
            </a:pPr>
            <a:endParaRPr lang="en-US" altLang="ko-KR" dirty="0"/>
          </a:p>
          <a:p>
            <a:pPr marL="0" indent="0">
              <a:lnSpc>
                <a:spcPct val="124000"/>
              </a:lnSpc>
              <a:buNone/>
            </a:pPr>
            <a:r>
              <a:rPr lang="en-US" altLang="ko-KR" dirty="0">
                <a:sym typeface="Wingdings" pitchFamily="2" charset="2"/>
              </a:rPr>
              <a:t> </a:t>
            </a:r>
            <a:r>
              <a:rPr lang="en-US" altLang="ko-KR" dirty="0" smtClean="0">
                <a:sym typeface="Wingdings" pitchFamily="2" charset="2"/>
              </a:rPr>
              <a:t>Let’s include </a:t>
            </a:r>
            <a:r>
              <a:rPr lang="en-US" altLang="ko-KR" dirty="0" smtClean="0">
                <a:solidFill>
                  <a:srgbClr val="FF0000"/>
                </a:solidFill>
              </a:rPr>
              <a:t>only </a:t>
            </a:r>
            <a:r>
              <a:rPr lang="en-US" altLang="ko-KR" dirty="0">
                <a:solidFill>
                  <a:srgbClr val="FF0000"/>
                </a:solidFill>
              </a:rPr>
              <a:t>the state that actually matters </a:t>
            </a:r>
            <a:r>
              <a:rPr lang="en-US" altLang="ko-KR" dirty="0"/>
              <a:t>to the </a:t>
            </a:r>
            <a:r>
              <a:rPr lang="en-US" altLang="ko-KR" dirty="0" smtClean="0"/>
              <a:t>guest OS</a:t>
            </a:r>
            <a:endParaRPr lang="en-US" altLang="ko-KR" sz="1600" dirty="0"/>
          </a:p>
          <a:p>
            <a:pPr lvl="1">
              <a:lnSpc>
                <a:spcPct val="124000"/>
              </a:lnSpc>
            </a:pP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6/27/2013</a:t>
            </a: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442346" y="6284732"/>
            <a:ext cx="3701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[intro][background]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[optimization]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[result][conclusion]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76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1.2 </a:t>
            </a:r>
            <a:r>
              <a:rPr lang="en-US" altLang="ko-KR" dirty="0"/>
              <a:t>Reducing Semantic </a:t>
            </a:r>
            <a:r>
              <a:rPr lang="en-US" altLang="ko-KR" dirty="0" smtClean="0"/>
              <a:t>Gaps – Disk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n-US" b="1" dirty="0" smtClean="0"/>
              <a:t>Disk semantic gap</a:t>
            </a:r>
            <a:r>
              <a:rPr lang="en-US" b="1" dirty="0"/>
              <a:t> between VMM and Guest OS</a:t>
            </a:r>
          </a:p>
          <a:p>
            <a:pPr>
              <a:lnSpc>
                <a:spcPct val="114000"/>
              </a:lnSpc>
            </a:pPr>
            <a:r>
              <a:rPr lang="en-US" sz="1800" dirty="0" smtClean="0"/>
              <a:t>File deletion operations only mark blocks as deleted, without discarding the contents</a:t>
            </a:r>
          </a:p>
          <a:p>
            <a:pPr>
              <a:lnSpc>
                <a:spcPct val="114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VMM can’t distinguish between deleted and valid contents</a:t>
            </a:r>
          </a:p>
          <a:p>
            <a:pPr>
              <a:lnSpc>
                <a:spcPct val="114000"/>
              </a:lnSpc>
            </a:pPr>
            <a:endParaRPr lang="en-US" sz="1000" dirty="0" smtClean="0"/>
          </a:p>
          <a:p>
            <a:pPr marL="0" indent="0">
              <a:lnSpc>
                <a:spcPct val="114000"/>
              </a:lnSpc>
              <a:buNone/>
            </a:pPr>
            <a:r>
              <a:rPr lang="en-US" b="1" dirty="0" smtClean="0"/>
              <a:t>Implementation: </a:t>
            </a:r>
            <a:r>
              <a:rPr lang="en-US" b="1" dirty="0" smtClean="0">
                <a:solidFill>
                  <a:srgbClr val="FF0000"/>
                </a:solidFill>
              </a:rPr>
              <a:t>TRIM </a:t>
            </a:r>
            <a:r>
              <a:rPr lang="en-US" b="1" dirty="0">
                <a:solidFill>
                  <a:srgbClr val="FF0000"/>
                </a:solidFill>
              </a:rPr>
              <a:t>support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sz="1800" dirty="0"/>
              <a:t>ATA standard originally designed </a:t>
            </a:r>
            <a:r>
              <a:rPr lang="en-US" sz="1800" dirty="0" smtClean="0"/>
              <a:t>to improve SSD’s overwrite performance</a:t>
            </a:r>
          </a:p>
          <a:p>
            <a:r>
              <a:rPr lang="en-US" sz="1800" dirty="0" smtClean="0"/>
              <a:t>Allows </a:t>
            </a:r>
            <a:r>
              <a:rPr lang="en-US" sz="1800" dirty="0"/>
              <a:t>an OS to inform </a:t>
            </a:r>
            <a:r>
              <a:rPr lang="en-US" sz="1800" dirty="0" smtClean="0"/>
              <a:t>a SSD which </a:t>
            </a:r>
            <a:r>
              <a:rPr lang="en-US" sz="1800" dirty="0"/>
              <a:t>blocks of data are no longer in </a:t>
            </a:r>
            <a:r>
              <a:rPr lang="en-US" sz="1800" dirty="0" smtClean="0"/>
              <a:t>use</a:t>
            </a:r>
          </a:p>
          <a:p>
            <a:endParaRPr lang="en-US" sz="1050" b="1" dirty="0" smtClean="0"/>
          </a:p>
          <a:p>
            <a:pPr marL="0" indent="0">
              <a:buNone/>
            </a:pPr>
            <a:r>
              <a:rPr lang="en-US" b="1" dirty="0" smtClean="0"/>
              <a:t>TRIM </a:t>
            </a:r>
            <a:r>
              <a:rPr lang="en-US" b="1" dirty="0"/>
              <a:t>support at QEMU</a:t>
            </a:r>
          </a:p>
          <a:p>
            <a:r>
              <a:rPr lang="en-US" sz="1800" dirty="0"/>
              <a:t>Modify QEMU’s IDE emulation to enable TRIM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Guest OS </a:t>
            </a:r>
            <a:r>
              <a:rPr lang="en-US" sz="1800" b="1" dirty="0" smtClean="0">
                <a:solidFill>
                  <a:srgbClr val="FF0000"/>
                </a:solidFill>
              </a:rPr>
              <a:t>agnostic: </a:t>
            </a:r>
            <a:r>
              <a:rPr lang="en-US" sz="1800" dirty="0" smtClean="0"/>
              <a:t>Linux (</a:t>
            </a:r>
            <a:r>
              <a:rPr lang="en-US" sz="1800" dirty="0"/>
              <a:t>kernel </a:t>
            </a:r>
            <a:r>
              <a:rPr lang="en-US" sz="1800" dirty="0" smtClean="0"/>
              <a:t>2.6.28), </a:t>
            </a:r>
            <a:r>
              <a:rPr lang="en-US" sz="1800" dirty="0"/>
              <a:t>Mac OS </a:t>
            </a:r>
            <a:r>
              <a:rPr lang="en-US" sz="1800" dirty="0" smtClean="0"/>
              <a:t>X (</a:t>
            </a:r>
            <a:r>
              <a:rPr lang="en-US" sz="1800" dirty="0"/>
              <a:t>June 2011), Window 7</a:t>
            </a:r>
          </a:p>
          <a:p>
            <a:endParaRPr lang="en-US" sz="2000" dirty="0"/>
          </a:p>
          <a:p>
            <a:pPr>
              <a:lnSpc>
                <a:spcPct val="114000"/>
              </a:lnSpc>
            </a:pPr>
            <a:endParaRPr lang="en-US" sz="1800" dirty="0" smtClean="0"/>
          </a:p>
          <a:p>
            <a:pPr>
              <a:lnSpc>
                <a:spcPct val="114000"/>
              </a:lnSpc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6/27/2013</a:t>
            </a:r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55576" y="5354632"/>
            <a:ext cx="7488832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time:1349399899.473041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sector_number:5244928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sector_size:16</a:t>
            </a:r>
          </a:p>
          <a:p>
            <a:pPr lvl="1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time:1349399899.473046, sector_number:5375998, sector_size:3394</a:t>
            </a:r>
          </a:p>
          <a:p>
            <a:pPr lvl="1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...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2346" y="6284732"/>
            <a:ext cx="3701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[intro][background]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[optimization]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[result][conclusion]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98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1.2 </a:t>
            </a:r>
            <a:r>
              <a:rPr lang="en-US" altLang="ko-KR" dirty="0"/>
              <a:t>Reducing Semantic </a:t>
            </a:r>
            <a:r>
              <a:rPr lang="en-US" altLang="ko-KR" dirty="0" smtClean="0"/>
              <a:t>Gaps –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n-US" b="1" dirty="0" smtClean="0"/>
              <a:t>Memory semantic gap between VMM and Guest OS</a:t>
            </a:r>
          </a:p>
          <a:p>
            <a:pPr>
              <a:lnSpc>
                <a:spcPct val="114000"/>
              </a:lnSpc>
            </a:pPr>
            <a:r>
              <a:rPr lang="en-US" sz="1800" dirty="0" smtClean="0"/>
              <a:t>Released memory is moved to the OS’s free page list, but is still filled with garbage</a:t>
            </a:r>
          </a:p>
          <a:p>
            <a:pPr>
              <a:lnSpc>
                <a:spcPct val="114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VMM can’t distinguish between valid memory and garbage data</a:t>
            </a:r>
          </a:p>
          <a:p>
            <a:pPr marL="0" indent="0">
              <a:lnSpc>
                <a:spcPct val="114000"/>
              </a:lnSpc>
              <a:buNone/>
            </a:pPr>
            <a:endParaRPr lang="en-US" sz="900" dirty="0" smtClean="0"/>
          </a:p>
          <a:p>
            <a:pPr marL="0" indent="0">
              <a:lnSpc>
                <a:spcPct val="114000"/>
              </a:lnSpc>
              <a:buNone/>
            </a:pPr>
            <a:r>
              <a:rPr lang="en-US" b="1" dirty="0" smtClean="0"/>
              <a:t>Approach</a:t>
            </a:r>
          </a:p>
          <a:p>
            <a:pPr>
              <a:lnSpc>
                <a:spcPct val="114000"/>
              </a:lnSpc>
            </a:pPr>
            <a:r>
              <a:rPr lang="en-US" sz="1800" dirty="0" smtClean="0"/>
              <a:t>No way to </a:t>
            </a:r>
            <a:r>
              <a:rPr lang="en-US" sz="1800" dirty="0"/>
              <a:t>communicate </a:t>
            </a:r>
            <a:r>
              <a:rPr lang="en-US" sz="1800" dirty="0" smtClean="0"/>
              <a:t>free page information </a:t>
            </a:r>
            <a:r>
              <a:rPr lang="en-US" sz="1800" dirty="0"/>
              <a:t>between </a:t>
            </a:r>
            <a:r>
              <a:rPr lang="en-US" sz="1800" dirty="0" smtClean="0"/>
              <a:t>the guest </a:t>
            </a:r>
            <a:r>
              <a:rPr lang="en-US" sz="1800" dirty="0"/>
              <a:t>and </a:t>
            </a:r>
            <a:r>
              <a:rPr lang="en-US" sz="1800" dirty="0" smtClean="0"/>
              <a:t>VMM </a:t>
            </a:r>
            <a:br>
              <a:rPr lang="en-US" sz="1800" dirty="0" smtClean="0"/>
            </a:b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/>
              <a:t>scan </a:t>
            </a:r>
            <a:r>
              <a:rPr lang="en-US" sz="1800" dirty="0"/>
              <a:t>memory snapshot</a:t>
            </a:r>
          </a:p>
          <a:p>
            <a:pPr marL="0" indent="0">
              <a:lnSpc>
                <a:spcPct val="114000"/>
              </a:lnSpc>
              <a:buNone/>
            </a:pPr>
            <a:endParaRPr lang="en-US" sz="1100" b="1" dirty="0" smtClean="0"/>
          </a:p>
          <a:p>
            <a:pPr marL="0" indent="0">
              <a:lnSpc>
                <a:spcPct val="114000"/>
              </a:lnSpc>
              <a:buNone/>
            </a:pPr>
            <a:r>
              <a:rPr lang="en-US" b="1" dirty="0" smtClean="0"/>
              <a:t>Implementation</a:t>
            </a:r>
          </a:p>
          <a:p>
            <a:pPr>
              <a:lnSpc>
                <a:spcPct val="114000"/>
              </a:lnSpc>
            </a:pPr>
            <a:r>
              <a:rPr lang="en-US" sz="1800" dirty="0" smtClean="0"/>
              <a:t>Insert a small agent at guest OS</a:t>
            </a:r>
          </a:p>
          <a:p>
            <a:pPr lvl="1">
              <a:lnSpc>
                <a:spcPct val="114000"/>
              </a:lnSpc>
            </a:pPr>
            <a:r>
              <a:rPr lang="en-US" dirty="0" smtClean="0"/>
              <a:t>Get memory address of the kernel data </a:t>
            </a:r>
            <a:br>
              <a:rPr lang="en-US" dirty="0" smtClean="0"/>
            </a:br>
            <a:r>
              <a:rPr lang="en-US" dirty="0" smtClean="0"/>
              <a:t>structure that has the free memory list</a:t>
            </a:r>
          </a:p>
          <a:p>
            <a:pPr lvl="1">
              <a:lnSpc>
                <a:spcPct val="114000"/>
              </a:lnSpc>
            </a:pPr>
            <a:r>
              <a:rPr lang="en-US" dirty="0" smtClean="0"/>
              <a:t>Need guest help : </a:t>
            </a:r>
            <a:r>
              <a:rPr lang="en-US" i="1" dirty="0" smtClean="0"/>
              <a:t>currently, works only in Linux</a:t>
            </a:r>
            <a:endParaRPr lang="en-US" dirty="0" smtClean="0"/>
          </a:p>
          <a:p>
            <a:pPr>
              <a:lnSpc>
                <a:spcPct val="114000"/>
              </a:lnSpc>
            </a:pPr>
            <a:r>
              <a:rPr lang="en-US" sz="1800" dirty="0" smtClean="0"/>
              <a:t>Extract free memory pages by traversing </a:t>
            </a:r>
            <a:br>
              <a:rPr lang="en-US" sz="1800" dirty="0" smtClean="0"/>
            </a:br>
            <a:r>
              <a:rPr lang="en-US" sz="1800" dirty="0" smtClean="0"/>
              <a:t>the data structure</a:t>
            </a:r>
          </a:p>
          <a:p>
            <a:pPr lvl="1">
              <a:lnSpc>
                <a:spcPct val="114000"/>
              </a:lnSpc>
            </a:pP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6/27/2013</a:t>
            </a:r>
            <a:endParaRPr lang="ko-KR" altLang="en-US"/>
          </a:p>
        </p:txBody>
      </p:sp>
      <p:pic>
        <p:nvPicPr>
          <p:cNvPr id="6" name="Picture 4" descr="http://www.superuser.co.kr/home/lecture/files/open_sw_report_lecture/kernel_prog/003/image0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8"/>
          <a:stretch/>
        </p:blipFill>
        <p:spPr bwMode="auto">
          <a:xfrm>
            <a:off x="5508103" y="3861048"/>
            <a:ext cx="3402819" cy="198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42346" y="6284732"/>
            <a:ext cx="3701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[intro][background]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[optimization]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[result][conclusion]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77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VM Overlay Size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4869160"/>
            <a:ext cx="8424936" cy="1296144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Deduplication </a:t>
            </a:r>
            <a:r>
              <a:rPr lang="en-US" sz="2000" dirty="0"/>
              <a:t>optimization reduces the VM overlay size to 44</a:t>
            </a:r>
            <a:r>
              <a:rPr lang="en-US" sz="2000" dirty="0" smtClean="0"/>
              <a:t>%</a:t>
            </a:r>
            <a:endParaRPr lang="en-US" sz="2000" dirty="0"/>
          </a:p>
          <a:p>
            <a:r>
              <a:rPr lang="en-US" sz="2000" dirty="0" smtClean="0"/>
              <a:t>Using </a:t>
            </a:r>
            <a:r>
              <a:rPr lang="en-US" sz="2000" dirty="0"/>
              <a:t>semantic </a:t>
            </a:r>
            <a:r>
              <a:rPr lang="en-US" sz="2000" dirty="0" smtClean="0"/>
              <a:t>knowledge reduces </a:t>
            </a:r>
            <a:r>
              <a:rPr lang="en-US" sz="2000" dirty="0"/>
              <a:t>the VM overlay size to </a:t>
            </a:r>
            <a:r>
              <a:rPr lang="en-US" sz="2000" dirty="0" smtClean="0"/>
              <a:t>55%</a:t>
            </a:r>
          </a:p>
          <a:p>
            <a:r>
              <a:rPr lang="en-US" sz="2000" dirty="0" smtClean="0"/>
              <a:t>Both applied together, overlay size </a:t>
            </a:r>
            <a:r>
              <a:rPr lang="en-US" sz="2000" dirty="0"/>
              <a:t>is </a:t>
            </a:r>
            <a:r>
              <a:rPr lang="en-US" sz="2000" dirty="0" smtClean="0"/>
              <a:t>reduced to </a:t>
            </a:r>
            <a:r>
              <a:rPr lang="en-US" sz="2000" b="1" dirty="0" smtClean="0">
                <a:solidFill>
                  <a:srgbClr val="FF0000"/>
                </a:solidFill>
              </a:rPr>
              <a:t>28</a:t>
            </a:r>
            <a:r>
              <a:rPr lang="en-US" sz="2000" b="1" dirty="0">
                <a:solidFill>
                  <a:srgbClr val="FF0000"/>
                </a:solidFill>
              </a:rPr>
              <a:t>% </a:t>
            </a:r>
            <a:r>
              <a:rPr lang="en-US" sz="2000" b="1" dirty="0" smtClean="0">
                <a:solidFill>
                  <a:srgbClr val="FF0000"/>
                </a:solidFill>
              </a:rPr>
              <a:t>of </a:t>
            </a:r>
            <a:r>
              <a:rPr lang="en-US" sz="2000" b="1" i="1" dirty="0" smtClean="0">
                <a:solidFill>
                  <a:srgbClr val="FF0000"/>
                </a:solidFill>
              </a:rPr>
              <a:t>baseline</a:t>
            </a:r>
          </a:p>
          <a:p>
            <a:pPr>
              <a:buFontTx/>
              <a:buChar char="-"/>
            </a:pPr>
            <a:endParaRPr lang="en-US" sz="2000" dirty="0" smtClean="0"/>
          </a:p>
        </p:txBody>
      </p:sp>
      <p:graphicFrame>
        <p:nvGraphicFramePr>
          <p:cNvPr id="5" name="차트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964080"/>
              </p:ext>
            </p:extLst>
          </p:nvPr>
        </p:nvGraphicFramePr>
        <p:xfrm>
          <a:off x="79822" y="1124744"/>
          <a:ext cx="906417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6/27/2013</a:t>
            </a: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442346" y="6284732"/>
            <a:ext cx="3701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[intro][background]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[optimization]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[result][conclusion]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80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</a:t>
            </a:r>
            <a:r>
              <a:rPr lang="en-US" dirty="0" smtClean="0"/>
              <a:t>of Optimizations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strike="sngStrike" dirty="0"/>
              <a:t>Minimize </a:t>
            </a:r>
            <a:r>
              <a:rPr lang="en-US" sz="2000" i="1" strike="sngStrike" dirty="0" smtClean="0"/>
              <a:t>VM overlay</a:t>
            </a:r>
            <a:r>
              <a:rPr lang="en-US" sz="2000" strike="sngStrike" dirty="0" smtClean="0"/>
              <a:t> size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Accelerate VM synthesis</a:t>
            </a:r>
            <a:endParaRPr lang="en-US" sz="2000" b="1" dirty="0"/>
          </a:p>
        </p:txBody>
      </p:sp>
      <p:sp>
        <p:nvSpPr>
          <p:cNvPr id="35" name="직사각형 3"/>
          <p:cNvSpPr/>
          <p:nvPr/>
        </p:nvSpPr>
        <p:spPr>
          <a:xfrm>
            <a:off x="5580111" y="2638803"/>
            <a:ext cx="2520280" cy="3357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2" descr="clo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0" b="39771"/>
          <a:stretch>
            <a:fillRect/>
          </a:stretch>
        </p:blipFill>
        <p:spPr bwMode="auto">
          <a:xfrm>
            <a:off x="6156175" y="4600666"/>
            <a:ext cx="2448273" cy="15581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직사각형 4"/>
          <p:cNvSpPr/>
          <p:nvPr/>
        </p:nvSpPr>
        <p:spPr>
          <a:xfrm>
            <a:off x="827584" y="2636913"/>
            <a:ext cx="2502681" cy="33233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6" descr="C:\Users\krha\AppData\Local\Microsoft\Windows\Temporary Internet Files\Content.IE5\G1ZV6P8L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1224136" cy="122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모서리가 둥근 직사각형 69"/>
          <p:cNvSpPr/>
          <p:nvPr/>
        </p:nvSpPr>
        <p:spPr>
          <a:xfrm>
            <a:off x="1376061" y="3755896"/>
            <a:ext cx="1639350" cy="3657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i="1" dirty="0" smtClean="0">
                <a:latin typeface="Times New Roman" pitchFamily="18" charset="0"/>
                <a:cs typeface="Times New Roman" pitchFamily="18" charset="0"/>
              </a:rPr>
              <a:t>Deduplication</a:t>
            </a:r>
            <a:endParaRPr lang="ko-KR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모서리가 둥근 직사각형 69"/>
          <p:cNvSpPr/>
          <p:nvPr/>
        </p:nvSpPr>
        <p:spPr>
          <a:xfrm>
            <a:off x="1331640" y="4365104"/>
            <a:ext cx="1728192" cy="5486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i="1" dirty="0" smtClean="0">
                <a:latin typeface="Times New Roman" pitchFamily="18" charset="0"/>
                <a:cs typeface="Times New Roman" pitchFamily="18" charset="0"/>
              </a:rPr>
              <a:t>Reducing Semantic Gaps</a:t>
            </a:r>
            <a:endParaRPr lang="ko-KR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직선 화살표 연결선 7"/>
          <p:cNvCxnSpPr>
            <a:stCxn id="48" idx="4"/>
            <a:endCxn id="41" idx="0"/>
          </p:cNvCxnSpPr>
          <p:nvPr/>
        </p:nvCxnSpPr>
        <p:spPr>
          <a:xfrm>
            <a:off x="2195736" y="3528432"/>
            <a:ext cx="0" cy="227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직선 화살표 연결선 8"/>
          <p:cNvCxnSpPr>
            <a:stCxn id="41" idx="2"/>
            <a:endCxn id="44" idx="0"/>
          </p:cNvCxnSpPr>
          <p:nvPr/>
        </p:nvCxnSpPr>
        <p:spPr>
          <a:xfrm>
            <a:off x="2195736" y="4121656"/>
            <a:ext cx="0" cy="243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직선 화살표 연결선 9"/>
          <p:cNvCxnSpPr>
            <a:stCxn id="44" idx="2"/>
            <a:endCxn id="60" idx="0"/>
          </p:cNvCxnSpPr>
          <p:nvPr/>
        </p:nvCxnSpPr>
        <p:spPr>
          <a:xfrm>
            <a:off x="2195736" y="4913744"/>
            <a:ext cx="0" cy="2560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모서리가 둥근 직사각형 69"/>
          <p:cNvSpPr/>
          <p:nvPr/>
        </p:nvSpPr>
        <p:spPr>
          <a:xfrm>
            <a:off x="1376061" y="2979792"/>
            <a:ext cx="1639350" cy="54864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Launch VM</a:t>
            </a:r>
            <a:endParaRPr lang="ko-KR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7544" y="2132856"/>
            <a:ext cx="3282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Creating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VM overlay (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offline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6786869" y="5686490"/>
            <a:ext cx="875240" cy="221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 anchor="ctr" anchorCtr="1">
            <a:spAutoFit/>
          </a:bodyPr>
          <a:lstStyle>
            <a:lvl1pPr defTabSz="469900" eaLnBrk="0" hangingPunct="0">
              <a:defRPr sz="7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69900" eaLnBrk="0" hangingPunct="0">
              <a:defRPr sz="7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69900" eaLnBrk="0" hangingPunct="0">
              <a:defRPr sz="7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69900" eaLnBrk="0" hangingPunct="0">
              <a:defRPr sz="7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69900" eaLnBrk="0" hangingPunct="0">
              <a:defRPr sz="7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altLang="ko-KR" sz="2000" b="1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new site</a:t>
            </a:r>
            <a:endParaRPr lang="en-US" altLang="ko-KR" sz="2000" b="1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630935" y="2132856"/>
            <a:ext cx="2773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VM synthesis (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runtime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모서리가 둥근 직사각형 69"/>
          <p:cNvSpPr/>
          <p:nvPr/>
        </p:nvSpPr>
        <p:spPr>
          <a:xfrm>
            <a:off x="5768549" y="3639304"/>
            <a:ext cx="1639350" cy="3657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Pipelining</a:t>
            </a:r>
            <a:endParaRPr lang="ko-KR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직선 화살표 연결선 22"/>
          <p:cNvCxnSpPr>
            <a:stCxn id="53" idx="2"/>
            <a:endCxn id="62" idx="0"/>
          </p:cNvCxnSpPr>
          <p:nvPr/>
        </p:nvCxnSpPr>
        <p:spPr>
          <a:xfrm>
            <a:off x="6588224" y="400506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직선 화살표 연결선 25"/>
          <p:cNvCxnSpPr>
            <a:stCxn id="61" idx="4"/>
            <a:endCxn id="53" idx="0"/>
          </p:cNvCxnSpPr>
          <p:nvPr/>
        </p:nvCxnSpPr>
        <p:spPr>
          <a:xfrm>
            <a:off x="6588224" y="3364241"/>
            <a:ext cx="0" cy="275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직선 화살표 연결선 26"/>
          <p:cNvCxnSpPr>
            <a:stCxn id="62" idx="2"/>
          </p:cNvCxnSpPr>
          <p:nvPr/>
        </p:nvCxnSpPr>
        <p:spPr>
          <a:xfrm>
            <a:off x="6588224" y="4658856"/>
            <a:ext cx="0" cy="642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7" name="Picture 36" descr="C:\Users\krha\AppData\Local\Microsoft\Windows\Temporary Internet Files\Content.IE5\G1ZV6P8L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491" y="4451149"/>
            <a:ext cx="1224136" cy="122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모서리가 둥근 직사각형 69"/>
          <p:cNvSpPr/>
          <p:nvPr/>
        </p:nvSpPr>
        <p:spPr>
          <a:xfrm>
            <a:off x="5768549" y="5013176"/>
            <a:ext cx="1639350" cy="54864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Launch VM</a:t>
            </a:r>
            <a:endParaRPr lang="ko-KR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모서리가 둥근 직사각형 69"/>
          <p:cNvSpPr/>
          <p:nvPr/>
        </p:nvSpPr>
        <p:spPr>
          <a:xfrm>
            <a:off x="1376061" y="5169805"/>
            <a:ext cx="1639350" cy="548640"/>
          </a:xfrm>
          <a:prstGeom prst="ellipse">
            <a:avLst/>
          </a:pr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VM</a:t>
            </a:r>
          </a:p>
          <a:p>
            <a:pPr algn="ctr"/>
            <a:r>
              <a:rPr lang="en-US" altLang="ko-KR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overlay</a:t>
            </a:r>
            <a:endParaRPr lang="ko-KR" altLang="en-US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모서리가 둥근 직사각형 69"/>
          <p:cNvSpPr/>
          <p:nvPr/>
        </p:nvSpPr>
        <p:spPr>
          <a:xfrm>
            <a:off x="5768549" y="2815601"/>
            <a:ext cx="1639350" cy="548640"/>
          </a:xfrm>
          <a:prstGeom prst="ellipse">
            <a:avLst/>
          </a:pr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VM</a:t>
            </a:r>
          </a:p>
          <a:p>
            <a:pPr algn="ctr"/>
            <a:r>
              <a:rPr lang="en-US" altLang="ko-KR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overlay</a:t>
            </a:r>
            <a:endParaRPr lang="ko-KR" altLang="en-US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모서리가 둥근 직사각형 69"/>
          <p:cNvSpPr/>
          <p:nvPr/>
        </p:nvSpPr>
        <p:spPr>
          <a:xfrm>
            <a:off x="5724128" y="4293096"/>
            <a:ext cx="1728192" cy="3657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Early Start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6/27/2013</a:t>
            </a:r>
            <a:endParaRPr lang="ko-KR" altLang="en-US"/>
          </a:p>
        </p:txBody>
      </p:sp>
      <p:cxnSp>
        <p:nvCxnSpPr>
          <p:cNvPr id="28" name="구부러진 연결선 27"/>
          <p:cNvCxnSpPr>
            <a:stCxn id="30" idx="0"/>
            <a:endCxn id="29" idx="2"/>
          </p:cNvCxnSpPr>
          <p:nvPr/>
        </p:nvCxnSpPr>
        <p:spPr>
          <a:xfrm rot="5400000" flipH="1" flipV="1">
            <a:off x="3702238" y="3713268"/>
            <a:ext cx="1451492" cy="1100897"/>
          </a:xfrm>
          <a:prstGeom prst="curvedConnector3">
            <a:avLst>
              <a:gd name="adj1" fmla="val 50000"/>
            </a:avLst>
          </a:prstGeom>
          <a:ln>
            <a:prstDash val="sysDash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Picture 36" descr="C:\Users\krha\Desktop\photo 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9" t="10468" r="19931" b="7909"/>
          <a:stretch>
            <a:fillRect/>
          </a:stretch>
        </p:blipFill>
        <p:spPr bwMode="auto">
          <a:xfrm>
            <a:off x="4716016" y="2641872"/>
            <a:ext cx="524833" cy="89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6" descr="C:\Users\krha\Desktop\photo 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9" t="10468" r="19931" b="7909"/>
          <a:stretch>
            <a:fillRect/>
          </a:stretch>
        </p:blipFill>
        <p:spPr bwMode="auto">
          <a:xfrm>
            <a:off x="3615119" y="4989462"/>
            <a:ext cx="524833" cy="89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Arrow Connector 31"/>
          <p:cNvCxnSpPr>
            <a:stCxn id="60" idx="6"/>
            <a:endCxn id="30" idx="1"/>
          </p:cNvCxnSpPr>
          <p:nvPr/>
        </p:nvCxnSpPr>
        <p:spPr>
          <a:xfrm flipV="1">
            <a:off x="3015411" y="5437511"/>
            <a:ext cx="599708" cy="6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819393" y="5040812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ile save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52169" y="264187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transfer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Arrow Connector 39"/>
          <p:cNvCxnSpPr>
            <a:stCxn id="29" idx="3"/>
            <a:endCxn id="61" idx="2"/>
          </p:cNvCxnSpPr>
          <p:nvPr/>
        </p:nvCxnSpPr>
        <p:spPr>
          <a:xfrm>
            <a:off x="5240849" y="3089921"/>
            <a:ext cx="5277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442346" y="6284732"/>
            <a:ext cx="3701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[intro][background]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[optimization]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[result][conclusion]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35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1" grpId="0" animBg="1"/>
      <p:bldP spid="52" grpId="0"/>
      <p:bldP spid="53" grpId="0" animBg="1"/>
      <p:bldP spid="59" grpId="0" animBg="1"/>
      <p:bldP spid="61" grpId="0" animBg="1"/>
      <p:bldP spid="62" grpId="0" animBg="1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2.1 Pipelining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1080120"/>
          </a:xfrm>
        </p:spPr>
        <p:txBody>
          <a:bodyPr/>
          <a:lstStyle/>
          <a:p>
            <a:r>
              <a:rPr lang="en-US" altLang="ko-KR" dirty="0" smtClean="0"/>
              <a:t>Steps for VM </a:t>
            </a:r>
            <a:r>
              <a:rPr lang="en-US" dirty="0" smtClean="0"/>
              <a:t>synthesis</a:t>
            </a:r>
          </a:p>
          <a:p>
            <a:pPr marL="457200" lvl="1" indent="0">
              <a:buNone/>
            </a:pPr>
            <a:r>
              <a:rPr lang="en-US" sz="1600" dirty="0" smtClean="0">
                <a:latin typeface="Calibri"/>
              </a:rPr>
              <a:t>① </a:t>
            </a:r>
            <a:r>
              <a:rPr lang="en-US" sz="2000" dirty="0" smtClean="0"/>
              <a:t>Transfer </a:t>
            </a:r>
            <a:r>
              <a:rPr lang="en-US" altLang="ko-KR" sz="2000" dirty="0" smtClean="0"/>
              <a:t>VM o</a:t>
            </a:r>
            <a:r>
              <a:rPr lang="en-US" sz="2000" dirty="0" smtClean="0"/>
              <a:t>verlay    </a:t>
            </a:r>
            <a:r>
              <a:rPr lang="en-US" sz="1600" dirty="0" smtClean="0">
                <a:latin typeface="Calibri"/>
              </a:rPr>
              <a:t>②</a:t>
            </a:r>
            <a:r>
              <a:rPr lang="en-US" sz="2000" dirty="0" smtClean="0"/>
              <a:t> Decompress    </a:t>
            </a:r>
            <a:r>
              <a:rPr lang="en-US" sz="1600" dirty="0" smtClean="0">
                <a:latin typeface="Calibri"/>
              </a:rPr>
              <a:t>③ </a:t>
            </a:r>
            <a:r>
              <a:rPr lang="en-US" sz="2000" dirty="0" smtClean="0"/>
              <a:t>Apply delta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5" name="Group 6"/>
          <p:cNvGrpSpPr/>
          <p:nvPr/>
        </p:nvGrpSpPr>
        <p:grpSpPr>
          <a:xfrm>
            <a:off x="2339751" y="2373319"/>
            <a:ext cx="6552729" cy="504056"/>
            <a:chOff x="1187624" y="2348880"/>
            <a:chExt cx="7397935" cy="668385"/>
          </a:xfrm>
        </p:grpSpPr>
        <p:sp>
          <p:nvSpPr>
            <p:cNvPr id="15" name="Rectangle 3"/>
            <p:cNvSpPr/>
            <p:nvPr/>
          </p:nvSpPr>
          <p:spPr bwMode="auto">
            <a:xfrm>
              <a:off x="1187624" y="2348880"/>
              <a:ext cx="1030831" cy="668385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Memory </a:t>
              </a:r>
              <a:br>
                <a:rPr lang="en-US" sz="1600" kern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sz="1600" kern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Transfer</a:t>
              </a:r>
            </a:p>
          </p:txBody>
        </p:sp>
        <p:sp>
          <p:nvSpPr>
            <p:cNvPr id="16" name="Rectangle 11"/>
            <p:cNvSpPr/>
            <p:nvPr/>
          </p:nvSpPr>
          <p:spPr bwMode="auto">
            <a:xfrm>
              <a:off x="2216623" y="2348880"/>
              <a:ext cx="1113223" cy="66838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latin typeface="Times New Roman" pitchFamily="18" charset="0"/>
                  <a:cs typeface="Times New Roman" pitchFamily="18" charset="0"/>
                </a:rPr>
                <a:t>Memory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 err="1">
                  <a:latin typeface="Times New Roman" pitchFamily="18" charset="0"/>
                  <a:cs typeface="Times New Roman" pitchFamily="18" charset="0"/>
                </a:rPr>
                <a:t>Decomp</a:t>
              </a:r>
              <a:endParaRPr lang="en-US" sz="1600" kern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 19"/>
            <p:cNvSpPr/>
            <p:nvPr/>
          </p:nvSpPr>
          <p:spPr bwMode="auto">
            <a:xfrm>
              <a:off x="3329847" y="2348880"/>
              <a:ext cx="1001534" cy="66838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latin typeface="Times New Roman" pitchFamily="18" charset="0"/>
                  <a:cs typeface="Times New Roman" pitchFamily="18" charset="0"/>
                </a:rPr>
                <a:t>Memory </a:t>
              </a:r>
              <a:br>
                <a:rPr lang="en-US" sz="1600" kern="0" dirty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1600" kern="0" dirty="0">
                  <a:latin typeface="Times New Roman" pitchFamily="18" charset="0"/>
                  <a:cs typeface="Times New Roman" pitchFamily="18" charset="0"/>
                </a:rPr>
                <a:t>Delta</a:t>
              </a:r>
            </a:p>
          </p:txBody>
        </p:sp>
        <p:sp>
          <p:nvSpPr>
            <p:cNvPr id="18" name="Rectangle 19"/>
            <p:cNvSpPr/>
            <p:nvPr/>
          </p:nvSpPr>
          <p:spPr bwMode="auto">
            <a:xfrm>
              <a:off x="7467976" y="2348880"/>
              <a:ext cx="1117583" cy="668385"/>
            </a:xfrm>
            <a:prstGeom prst="rect">
              <a:avLst/>
            </a:prstGeom>
            <a:pattFill prst="pct5">
              <a:fgClr>
                <a:sysClr val="window" lastClr="FFFFFF"/>
              </a:fgClr>
              <a:bgClr>
                <a:schemeClr val="bg1"/>
              </a:bgClr>
            </a:patt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VM</a:t>
              </a:r>
              <a:br>
                <a:rPr lang="en-US" sz="1600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sz="1600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Resume</a:t>
              </a:r>
            </a:p>
          </p:txBody>
        </p:sp>
        <p:sp>
          <p:nvSpPr>
            <p:cNvPr id="19" name="Rectangle 3"/>
            <p:cNvSpPr/>
            <p:nvPr/>
          </p:nvSpPr>
          <p:spPr bwMode="auto">
            <a:xfrm>
              <a:off x="4330511" y="2348880"/>
              <a:ext cx="1029914" cy="668385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Disk</a:t>
              </a:r>
              <a:br>
                <a:rPr lang="en-US" sz="1600" kern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sz="1600" kern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Transfer</a:t>
              </a:r>
            </a:p>
          </p:txBody>
        </p:sp>
        <p:sp>
          <p:nvSpPr>
            <p:cNvPr id="20" name="Rectangle 11"/>
            <p:cNvSpPr/>
            <p:nvPr/>
          </p:nvSpPr>
          <p:spPr bwMode="auto">
            <a:xfrm>
              <a:off x="5358594" y="2348880"/>
              <a:ext cx="1114139" cy="66838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latin typeface="Times New Roman" pitchFamily="18" charset="0"/>
                  <a:cs typeface="Times New Roman" pitchFamily="18" charset="0"/>
                </a:rPr>
                <a:t>Disk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 err="1">
                  <a:latin typeface="Times New Roman" pitchFamily="18" charset="0"/>
                  <a:cs typeface="Times New Roman" pitchFamily="18" charset="0"/>
                </a:rPr>
                <a:t>Decomp</a:t>
              </a:r>
              <a:endParaRPr lang="en-US" sz="1600" kern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19"/>
            <p:cNvSpPr/>
            <p:nvPr/>
          </p:nvSpPr>
          <p:spPr bwMode="auto">
            <a:xfrm>
              <a:off x="6472734" y="2348880"/>
              <a:ext cx="1001534" cy="66838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latin typeface="Times New Roman" pitchFamily="18" charset="0"/>
                  <a:cs typeface="Times New Roman" pitchFamily="18" charset="0"/>
                </a:rPr>
                <a:t>Disk</a:t>
              </a:r>
              <a:br>
                <a:rPr lang="en-US" sz="1600" kern="0" dirty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1600" kern="0" dirty="0">
                  <a:latin typeface="Times New Roman" pitchFamily="18" charset="0"/>
                  <a:cs typeface="Times New Roman" pitchFamily="18" charset="0"/>
                </a:rPr>
                <a:t>Delta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354379" y="3253918"/>
            <a:ext cx="2268002" cy="1534520"/>
            <a:chOff x="1228985" y="3528178"/>
            <a:chExt cx="2195248" cy="1729559"/>
          </a:xfrm>
        </p:grpSpPr>
        <p:sp>
          <p:nvSpPr>
            <p:cNvPr id="8" name="Rectangle 19"/>
            <p:cNvSpPr/>
            <p:nvPr/>
          </p:nvSpPr>
          <p:spPr bwMode="auto">
            <a:xfrm>
              <a:off x="1485985" y="4681653"/>
              <a:ext cx="871131" cy="57608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latin typeface="Times New Roman" pitchFamily="18" charset="0"/>
                  <a:cs typeface="Times New Roman" pitchFamily="18" charset="0"/>
                </a:rPr>
                <a:t>Memory </a:t>
              </a:r>
              <a:br>
                <a:rPr lang="en-US" sz="1600" kern="0" dirty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1600" kern="0" dirty="0">
                  <a:latin typeface="Times New Roman" pitchFamily="18" charset="0"/>
                  <a:cs typeface="Times New Roman" pitchFamily="18" charset="0"/>
                </a:rPr>
                <a:t>Delta</a:t>
              </a:r>
            </a:p>
          </p:txBody>
        </p:sp>
        <p:sp>
          <p:nvSpPr>
            <p:cNvPr id="10" name="Rectangle 3"/>
            <p:cNvSpPr/>
            <p:nvPr/>
          </p:nvSpPr>
          <p:spPr bwMode="auto">
            <a:xfrm>
              <a:off x="2302151" y="3528178"/>
              <a:ext cx="975667" cy="576085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Disk</a:t>
              </a:r>
              <a:br>
                <a:rPr lang="en-US" sz="1600" kern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sz="1600" kern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Transfer</a:t>
              </a:r>
            </a:p>
          </p:txBody>
        </p:sp>
        <p:sp>
          <p:nvSpPr>
            <p:cNvPr id="11" name="Rectangle 19"/>
            <p:cNvSpPr/>
            <p:nvPr/>
          </p:nvSpPr>
          <p:spPr bwMode="auto">
            <a:xfrm>
              <a:off x="2553104" y="4681653"/>
              <a:ext cx="871129" cy="57608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latin typeface="Times New Roman" pitchFamily="18" charset="0"/>
                  <a:cs typeface="Times New Roman" pitchFamily="18" charset="0"/>
                </a:rPr>
                <a:t>Disk</a:t>
              </a:r>
              <a:br>
                <a:rPr lang="en-US" sz="1600" kern="0" dirty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1600" kern="0" dirty="0">
                  <a:latin typeface="Times New Roman" pitchFamily="18" charset="0"/>
                  <a:cs typeface="Times New Roman" pitchFamily="18" charset="0"/>
                </a:rPr>
                <a:t>Delta</a:t>
              </a:r>
            </a:p>
          </p:txBody>
        </p:sp>
        <p:sp>
          <p:nvSpPr>
            <p:cNvPr id="13" name="Rectangle 11"/>
            <p:cNvSpPr/>
            <p:nvPr/>
          </p:nvSpPr>
          <p:spPr bwMode="auto">
            <a:xfrm>
              <a:off x="1354182" y="4105571"/>
              <a:ext cx="975665" cy="57608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latin typeface="Times New Roman" pitchFamily="18" charset="0"/>
                  <a:cs typeface="Times New Roman" pitchFamily="18" charset="0"/>
                </a:rPr>
                <a:t>Memory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 err="1">
                  <a:latin typeface="Times New Roman" pitchFamily="18" charset="0"/>
                  <a:cs typeface="Times New Roman" pitchFamily="18" charset="0"/>
                </a:rPr>
                <a:t>Decomp</a:t>
              </a:r>
              <a:endParaRPr lang="en-US" sz="1600" kern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11"/>
            <p:cNvSpPr/>
            <p:nvPr/>
          </p:nvSpPr>
          <p:spPr bwMode="auto">
            <a:xfrm>
              <a:off x="2426242" y="4105571"/>
              <a:ext cx="975665" cy="57608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latin typeface="Times New Roman" pitchFamily="18" charset="0"/>
                  <a:cs typeface="Times New Roman" pitchFamily="18" charset="0"/>
                </a:rPr>
                <a:t>Disk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 err="1">
                  <a:latin typeface="Times New Roman" pitchFamily="18" charset="0"/>
                  <a:cs typeface="Times New Roman" pitchFamily="18" charset="0"/>
                </a:rPr>
                <a:t>Decomp</a:t>
              </a:r>
              <a:endParaRPr lang="en-US" sz="1600" kern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3"/>
            <p:cNvSpPr/>
            <p:nvPr/>
          </p:nvSpPr>
          <p:spPr bwMode="auto">
            <a:xfrm>
              <a:off x="1228985" y="3528178"/>
              <a:ext cx="975667" cy="576085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Memory </a:t>
              </a:r>
              <a:br>
                <a:rPr lang="en-US" sz="1600" kern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sz="1600" kern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Transfer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95535" y="2425292"/>
            <a:ext cx="1546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&lt;Sequential&gt;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8262" y="3309423"/>
            <a:ext cx="141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&lt;Pipelined&gt;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6/27/2013</a:t>
            </a:r>
            <a:endParaRPr lang="ko-KR" altLang="en-US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645617"/>
              </p:ext>
            </p:extLst>
          </p:nvPr>
        </p:nvGraphicFramePr>
        <p:xfrm>
          <a:off x="3463112" y="3256605"/>
          <a:ext cx="899997" cy="513197"/>
        </p:xfrm>
        <a:graphic>
          <a:graphicData uri="http://schemas.openxmlformats.org/drawingml/2006/table">
            <a:tbl>
              <a:tblPr/>
              <a:tblGrid>
                <a:gridCol w="128571"/>
                <a:gridCol w="128571"/>
                <a:gridCol w="128571"/>
                <a:gridCol w="128571"/>
                <a:gridCol w="128571"/>
                <a:gridCol w="128571"/>
                <a:gridCol w="128571"/>
              </a:tblGrid>
              <a:tr h="51319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139105"/>
              </p:ext>
            </p:extLst>
          </p:nvPr>
        </p:nvGraphicFramePr>
        <p:xfrm>
          <a:off x="2356816" y="3256605"/>
          <a:ext cx="899997" cy="513197"/>
        </p:xfrm>
        <a:graphic>
          <a:graphicData uri="http://schemas.openxmlformats.org/drawingml/2006/table">
            <a:tbl>
              <a:tblPr/>
              <a:tblGrid>
                <a:gridCol w="128571"/>
                <a:gridCol w="128571"/>
                <a:gridCol w="128571"/>
                <a:gridCol w="128571"/>
                <a:gridCol w="128571"/>
                <a:gridCol w="128571"/>
                <a:gridCol w="128571"/>
              </a:tblGrid>
              <a:tr h="51319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942560"/>
              </p:ext>
            </p:extLst>
          </p:nvPr>
        </p:nvGraphicFramePr>
        <p:xfrm>
          <a:off x="2488488" y="3766199"/>
          <a:ext cx="899997" cy="513197"/>
        </p:xfrm>
        <a:graphic>
          <a:graphicData uri="http://schemas.openxmlformats.org/drawingml/2006/table">
            <a:tbl>
              <a:tblPr/>
              <a:tblGrid>
                <a:gridCol w="128571"/>
                <a:gridCol w="128571"/>
                <a:gridCol w="128571"/>
                <a:gridCol w="128571"/>
                <a:gridCol w="128571"/>
                <a:gridCol w="128571"/>
                <a:gridCol w="128571"/>
              </a:tblGrid>
              <a:tr h="51319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445479"/>
              </p:ext>
            </p:extLst>
          </p:nvPr>
        </p:nvGraphicFramePr>
        <p:xfrm>
          <a:off x="3591315" y="3766199"/>
          <a:ext cx="899997" cy="513197"/>
        </p:xfrm>
        <a:graphic>
          <a:graphicData uri="http://schemas.openxmlformats.org/drawingml/2006/table">
            <a:tbl>
              <a:tblPr/>
              <a:tblGrid>
                <a:gridCol w="128571"/>
                <a:gridCol w="128571"/>
                <a:gridCol w="128571"/>
                <a:gridCol w="128571"/>
                <a:gridCol w="128571"/>
                <a:gridCol w="128571"/>
                <a:gridCol w="128571"/>
              </a:tblGrid>
              <a:tr h="51319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891815"/>
              </p:ext>
            </p:extLst>
          </p:nvPr>
        </p:nvGraphicFramePr>
        <p:xfrm>
          <a:off x="2619846" y="4282162"/>
          <a:ext cx="899997" cy="513197"/>
        </p:xfrm>
        <a:graphic>
          <a:graphicData uri="http://schemas.openxmlformats.org/drawingml/2006/table">
            <a:tbl>
              <a:tblPr/>
              <a:tblGrid>
                <a:gridCol w="128571"/>
                <a:gridCol w="128571"/>
                <a:gridCol w="128571"/>
                <a:gridCol w="128571"/>
                <a:gridCol w="128571"/>
                <a:gridCol w="128571"/>
                <a:gridCol w="128571"/>
              </a:tblGrid>
              <a:tr h="51319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701540"/>
              </p:ext>
            </p:extLst>
          </p:nvPr>
        </p:nvGraphicFramePr>
        <p:xfrm>
          <a:off x="3723622" y="4275241"/>
          <a:ext cx="899997" cy="513197"/>
        </p:xfrm>
        <a:graphic>
          <a:graphicData uri="http://schemas.openxmlformats.org/drawingml/2006/table">
            <a:tbl>
              <a:tblPr/>
              <a:tblGrid>
                <a:gridCol w="128571"/>
                <a:gridCol w="128571"/>
                <a:gridCol w="128571"/>
                <a:gridCol w="128571"/>
                <a:gridCol w="128571"/>
                <a:gridCol w="128571"/>
                <a:gridCol w="128571"/>
              </a:tblGrid>
              <a:tr h="51319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Rectangle 19"/>
          <p:cNvSpPr/>
          <p:nvPr/>
        </p:nvSpPr>
        <p:spPr bwMode="auto">
          <a:xfrm>
            <a:off x="4629387" y="3253918"/>
            <a:ext cx="989900" cy="504056"/>
          </a:xfrm>
          <a:prstGeom prst="rect">
            <a:avLst/>
          </a:prstGeom>
          <a:pattFill prst="pct5">
            <a:fgClr>
              <a:sysClr val="window" lastClr="FFFFFF"/>
            </a:fgClr>
            <a:bgClr>
              <a:schemeClr val="bg1"/>
            </a:bgClr>
          </a:patt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VM</a:t>
            </a:r>
            <a:br>
              <a:rPr lang="en-US" sz="1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Resume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4629387" y="3249152"/>
            <a:ext cx="0" cy="154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442346" y="6284732"/>
            <a:ext cx="3701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[intro][background]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[optimization]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[result][conclusion]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5445224"/>
            <a:ext cx="675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Complexities in removing inter-dependencies among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blobs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95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2.2 </a:t>
            </a:r>
            <a:r>
              <a:rPr lang="en-US" dirty="0"/>
              <a:t>Early Start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b="1" dirty="0" smtClean="0"/>
              <a:t>Approach</a:t>
            </a:r>
          </a:p>
          <a:p>
            <a:r>
              <a:rPr lang="en-US" altLang="ko-KR" sz="1800" dirty="0" smtClean="0"/>
              <a:t>From user’s perspective, first </a:t>
            </a:r>
            <a:r>
              <a:rPr lang="en-US" altLang="ko-KR" sz="1800" dirty="0"/>
              <a:t>response time </a:t>
            </a:r>
            <a:r>
              <a:rPr lang="en-US" altLang="ko-KR" sz="1800" dirty="0" smtClean="0"/>
              <a:t>of offloading is most important</a:t>
            </a:r>
            <a:endParaRPr lang="en-US" altLang="ko-KR" sz="1800" dirty="0"/>
          </a:p>
          <a:p>
            <a:r>
              <a:rPr lang="en-US" altLang="ko-KR" sz="1800" dirty="0" smtClean="0"/>
              <a:t>Starting VM </a:t>
            </a:r>
            <a:r>
              <a:rPr lang="en-US" altLang="ko-KR" sz="1800" dirty="0"/>
              <a:t>even before finishing VM </a:t>
            </a:r>
            <a:r>
              <a:rPr lang="en-US" altLang="ko-KR" sz="1800" dirty="0" smtClean="0"/>
              <a:t>synthesis?</a:t>
            </a:r>
          </a:p>
          <a:p>
            <a:pPr lvl="1"/>
            <a:endParaRPr lang="en-US" sz="1000" dirty="0"/>
          </a:p>
          <a:p>
            <a:pPr>
              <a:buFont typeface="Wingdings"/>
              <a:buChar char="à"/>
            </a:pPr>
            <a:r>
              <a:rPr lang="en-US" altLang="ko-KR" sz="1800" dirty="0" smtClean="0"/>
              <a:t>Do not wait until VM synthesis finishes, but start offloading immediately and process the request while synthesis is ongoing</a:t>
            </a:r>
          </a:p>
          <a:p>
            <a:pPr marL="0" indent="0">
              <a:buNone/>
            </a:pPr>
            <a:endParaRPr lang="en-US" altLang="ko-KR" sz="1000" dirty="0"/>
          </a:p>
          <a:p>
            <a:pPr marL="857250" lvl="1" indent="-457200">
              <a:buFont typeface="+mj-lt"/>
              <a:buAutoNum type="arabicPeriod"/>
            </a:pPr>
            <a:endParaRPr lang="en-US" altLang="ko-KR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6/27/2013</a:t>
            </a: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442346" y="6284732"/>
            <a:ext cx="3701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[intro][background]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[optimization]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[result][conclusion]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49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2.2 </a:t>
            </a:r>
            <a:r>
              <a:rPr lang="en-US" dirty="0"/>
              <a:t>Early Start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b="1" dirty="0" smtClean="0"/>
              <a:t>Implementation</a:t>
            </a:r>
            <a:endParaRPr lang="en-US" b="1" dirty="0"/>
          </a:p>
          <a:p>
            <a:pPr marL="457200" indent="-457200">
              <a:buFont typeface="+mj-lt"/>
              <a:buAutoNum type="arabicParenR"/>
            </a:pPr>
            <a:r>
              <a:rPr lang="en-US" sz="1800" b="1" dirty="0" smtClean="0"/>
              <a:t>Reorder </a:t>
            </a:r>
            <a:r>
              <a:rPr lang="en-US" sz="1800" b="1" dirty="0"/>
              <a:t>the chunks </a:t>
            </a:r>
            <a:r>
              <a:rPr lang="en-US" sz="1800" b="1" dirty="0" smtClean="0"/>
              <a:t>in estimated access-order</a:t>
            </a:r>
            <a:endParaRPr lang="en-US" sz="1800" dirty="0"/>
          </a:p>
          <a:p>
            <a:pPr marL="457200" indent="-457200">
              <a:buFont typeface="+mj-lt"/>
              <a:buAutoNum type="arabicParenR"/>
            </a:pPr>
            <a:r>
              <a:rPr lang="en-US" sz="1800" dirty="0"/>
              <a:t>Break the ordered overlay </a:t>
            </a:r>
            <a:r>
              <a:rPr lang="en-US" sz="1800" dirty="0" smtClean="0"/>
              <a:t>into </a:t>
            </a:r>
            <a:r>
              <a:rPr lang="en-US" sz="1800" b="1" dirty="0" smtClean="0"/>
              <a:t>smaller segments </a:t>
            </a:r>
            <a:r>
              <a:rPr lang="en-US" sz="1800" b="1" dirty="0"/>
              <a:t>for demand fetching</a:t>
            </a:r>
            <a:endParaRPr lang="en-US" sz="1800" dirty="0"/>
          </a:p>
          <a:p>
            <a:pPr lvl="1"/>
            <a:endParaRPr lang="en-US" sz="1050" dirty="0"/>
          </a:p>
          <a:p>
            <a:pPr>
              <a:buFont typeface="Wingdings"/>
              <a:buChar char="à"/>
            </a:pPr>
            <a:r>
              <a:rPr lang="en-US" sz="1800" dirty="0"/>
              <a:t>Start the VM and begin </a:t>
            </a:r>
            <a:r>
              <a:rPr lang="en-US" sz="1800" dirty="0">
                <a:solidFill>
                  <a:srgbClr val="FF0000"/>
                </a:solidFill>
              </a:rPr>
              <a:t>streaming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FF0000"/>
                </a:solidFill>
              </a:rPr>
              <a:t>the segments in order</a:t>
            </a:r>
            <a:r>
              <a:rPr lang="en-US" sz="1800" dirty="0"/>
              <a:t>, but also allow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FF0000"/>
                </a:solidFill>
              </a:rPr>
              <a:t>out-of-order </a:t>
            </a:r>
            <a:r>
              <a:rPr lang="en-US" sz="1800" dirty="0">
                <a:solidFill>
                  <a:srgbClr val="FF0000"/>
                </a:solidFill>
              </a:rPr>
              <a:t>demand fetches </a:t>
            </a:r>
            <a:r>
              <a:rPr lang="en-US" sz="1800" dirty="0"/>
              <a:t>to preempt the original </a:t>
            </a:r>
            <a:r>
              <a:rPr lang="en-US" sz="1800" dirty="0" smtClean="0"/>
              <a:t>ordering</a:t>
            </a:r>
            <a:endParaRPr lang="en-US" sz="1800" dirty="0"/>
          </a:p>
          <a:p>
            <a:pPr marL="0" indent="0">
              <a:buNone/>
            </a:pPr>
            <a:endParaRPr lang="en-US" altLang="ko-KR" sz="1000" dirty="0"/>
          </a:p>
          <a:p>
            <a:pPr marL="857250" lvl="1" indent="-457200">
              <a:buFont typeface="+mj-lt"/>
              <a:buAutoNum type="arabicPeriod"/>
            </a:pPr>
            <a:endParaRPr lang="en-US" altLang="ko-KR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6/27/2013</a:t>
            </a: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442346" y="6284732"/>
            <a:ext cx="3701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[intro][background]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[optimization]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[result][conclusion]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6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모서리가 둥근 직사각형 5"/>
          <p:cNvSpPr/>
          <p:nvPr/>
        </p:nvSpPr>
        <p:spPr>
          <a:xfrm>
            <a:off x="5021358" y="2700014"/>
            <a:ext cx="3079033" cy="15584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altLang="ko-KR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altLang="ko-KR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altLang="ko-KR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altLang="ko-KR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FUSE</a:t>
            </a:r>
            <a:endParaRPr lang="ko-KR" altLang="en-US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모서리가 둥근 직사각형 5"/>
          <p:cNvSpPr/>
          <p:nvPr/>
        </p:nvSpPr>
        <p:spPr>
          <a:xfrm>
            <a:off x="2843807" y="1084132"/>
            <a:ext cx="5608059" cy="5225188"/>
          </a:xfrm>
          <a:prstGeom prst="roundRect">
            <a:avLst>
              <a:gd name="adj" fmla="val 4938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82147" y="5877272"/>
            <a:ext cx="150175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Filling overlay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7544" y="3542604"/>
            <a:ext cx="2102435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Transfer VM overlay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 of Early Start</a:t>
            </a:r>
            <a:endParaRPr lang="en-US" dirty="0"/>
          </a:p>
        </p:txBody>
      </p:sp>
      <p:sp>
        <p:nvSpPr>
          <p:cNvPr id="4" name="모서리가 둥근 직사각형 5"/>
          <p:cNvSpPr/>
          <p:nvPr/>
        </p:nvSpPr>
        <p:spPr>
          <a:xfrm>
            <a:off x="5021358" y="1412776"/>
            <a:ext cx="3079034" cy="396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VM (back-end server)</a:t>
            </a:r>
            <a:endParaRPr lang="ko-KR" altLang="en-US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모서리가 둥근 직사각형 5"/>
          <p:cNvSpPr/>
          <p:nvPr/>
        </p:nvSpPr>
        <p:spPr>
          <a:xfrm>
            <a:off x="5021358" y="1916831"/>
            <a:ext cx="3079034" cy="396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VMM (KVM)</a:t>
            </a:r>
            <a:endParaRPr lang="ko-KR" altLang="en-US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모서리가 둥근 직사각형 5"/>
          <p:cNvSpPr/>
          <p:nvPr/>
        </p:nvSpPr>
        <p:spPr>
          <a:xfrm>
            <a:off x="5220072" y="3429000"/>
            <a:ext cx="1231088" cy="396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Disk</a:t>
            </a:r>
            <a:endParaRPr lang="ko-KR" altLang="en-US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모서리가 둥근 직사각형 5"/>
          <p:cNvSpPr/>
          <p:nvPr/>
        </p:nvSpPr>
        <p:spPr>
          <a:xfrm>
            <a:off x="4563979" y="4653137"/>
            <a:ext cx="1106907" cy="39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Base Disk</a:t>
            </a:r>
            <a:endParaRPr lang="ko-KR" altLang="en-US" sz="1600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http://findicons.com/files/icons/1684/ravenna/128/memor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372" y="2707587"/>
            <a:ext cx="1009444" cy="72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ettyicons.com/free-icons/125/hardware/png/256/hard_disk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060" y="2700014"/>
            <a:ext cx="1027256" cy="72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모서리가 둥근 직사각형 5"/>
          <p:cNvSpPr/>
          <p:nvPr/>
        </p:nvSpPr>
        <p:spPr>
          <a:xfrm>
            <a:off x="6875590" y="3429000"/>
            <a:ext cx="1152794" cy="396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Memory</a:t>
            </a:r>
            <a:endParaRPr lang="ko-KR" altLang="en-US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" name="Straight Arrow Connector 10"/>
          <p:cNvCxnSpPr>
            <a:endCxn id="1028" idx="0"/>
          </p:cNvCxnSpPr>
          <p:nvPr/>
        </p:nvCxnSpPr>
        <p:spPr>
          <a:xfrm>
            <a:off x="5829688" y="1799870"/>
            <a:ext cx="0" cy="900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026" idx="0"/>
          </p:cNvCxnSpPr>
          <p:nvPr/>
        </p:nvCxnSpPr>
        <p:spPr>
          <a:xfrm>
            <a:off x="7352094" y="1807443"/>
            <a:ext cx="0" cy="900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7" idx="2"/>
            <a:endCxn id="9" idx="3"/>
          </p:cNvCxnSpPr>
          <p:nvPr/>
        </p:nvCxnSpPr>
        <p:spPr>
          <a:xfrm rot="5400000">
            <a:off x="4950720" y="4542304"/>
            <a:ext cx="1602200" cy="16759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7" idx="2"/>
            <a:endCxn id="8" idx="3"/>
          </p:cNvCxnSpPr>
          <p:nvPr/>
        </p:nvCxnSpPr>
        <p:spPr>
          <a:xfrm rot="5400000">
            <a:off x="5240183" y="4255703"/>
            <a:ext cx="1026137" cy="16473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2" idx="2"/>
            <a:endCxn id="37" idx="3"/>
          </p:cNvCxnSpPr>
          <p:nvPr/>
        </p:nvCxnSpPr>
        <p:spPr>
          <a:xfrm rot="5400000">
            <a:off x="6874198" y="4273347"/>
            <a:ext cx="1026136" cy="12944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모서리가 둥근 직사각형 5"/>
          <p:cNvSpPr/>
          <p:nvPr/>
        </p:nvSpPr>
        <p:spPr>
          <a:xfrm>
            <a:off x="6111748" y="4653136"/>
            <a:ext cx="1210796" cy="39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Base Memory</a:t>
            </a:r>
            <a:endParaRPr lang="ko-KR" altLang="en-US" sz="1600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9" name="Elbow Connector 38"/>
          <p:cNvCxnSpPr>
            <a:stCxn id="22" idx="2"/>
            <a:endCxn id="48" idx="3"/>
          </p:cNvCxnSpPr>
          <p:nvPr/>
        </p:nvCxnSpPr>
        <p:spPr>
          <a:xfrm rot="5400000">
            <a:off x="6586166" y="4561379"/>
            <a:ext cx="1602200" cy="12944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모서리가 둥근 직사각형 5"/>
          <p:cNvSpPr/>
          <p:nvPr/>
        </p:nvSpPr>
        <p:spPr>
          <a:xfrm>
            <a:off x="3023960" y="2700014"/>
            <a:ext cx="1188000" cy="15584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Synthesis</a:t>
            </a:r>
          </a:p>
          <a:p>
            <a:pPr algn="ctr"/>
            <a:r>
              <a:rPr lang="en-US" altLang="ko-KR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Server</a:t>
            </a:r>
            <a:endParaRPr lang="ko-KR" altLang="en-US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모서리가 둥근 직사각형 5"/>
          <p:cNvSpPr/>
          <p:nvPr/>
        </p:nvSpPr>
        <p:spPr>
          <a:xfrm>
            <a:off x="179512" y="1052737"/>
            <a:ext cx="1656184" cy="12600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Mobile</a:t>
            </a:r>
            <a:endParaRPr lang="en-US" altLang="ko-KR" sz="20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altLang="ko-KR" sz="20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altLang="ko-KR" sz="20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ko-KR" altLang="en-US" sz="20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Elbow Connector 11"/>
          <p:cNvCxnSpPr>
            <a:stCxn id="40" idx="2"/>
            <a:endCxn id="27" idx="1"/>
          </p:cNvCxnSpPr>
          <p:nvPr/>
        </p:nvCxnSpPr>
        <p:spPr>
          <a:xfrm rot="16200000" flipH="1">
            <a:off x="1387449" y="1842729"/>
            <a:ext cx="1283669" cy="1989353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27" idx="2"/>
            <a:endCxn id="9" idx="2"/>
          </p:cNvCxnSpPr>
          <p:nvPr/>
        </p:nvCxnSpPr>
        <p:spPr>
          <a:xfrm rot="16200000" flipH="1">
            <a:off x="3684488" y="4191940"/>
            <a:ext cx="1366732" cy="1499788"/>
          </a:xfrm>
          <a:prstGeom prst="bentConnector3">
            <a:avLst>
              <a:gd name="adj1" fmla="val 11672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7" idx="2"/>
            <a:endCxn id="38" idx="2"/>
          </p:cNvCxnSpPr>
          <p:nvPr/>
        </p:nvCxnSpPr>
        <p:spPr>
          <a:xfrm rot="16200000" flipH="1">
            <a:off x="4484187" y="3392241"/>
            <a:ext cx="1366732" cy="3099186"/>
          </a:xfrm>
          <a:prstGeom prst="bentConnector3">
            <a:avLst>
              <a:gd name="adj1" fmla="val 11672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/>
          <p:cNvCxnSpPr>
            <a:stCxn id="14" idx="3"/>
            <a:endCxn id="4" idx="1"/>
          </p:cNvCxnSpPr>
          <p:nvPr/>
        </p:nvCxnSpPr>
        <p:spPr>
          <a:xfrm>
            <a:off x="1745686" y="1610184"/>
            <a:ext cx="3275672" cy="59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426144" y="1714358"/>
            <a:ext cx="1730410" cy="36933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Offload Request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6/27/2013</a:t>
            </a:r>
            <a:endParaRPr lang="ko-KR" altLang="en-US"/>
          </a:p>
        </p:txBody>
      </p:sp>
      <p:sp>
        <p:nvSpPr>
          <p:cNvPr id="14" name="Rectangle 13"/>
          <p:cNvSpPr/>
          <p:nvPr/>
        </p:nvSpPr>
        <p:spPr>
          <a:xfrm>
            <a:off x="323528" y="1434810"/>
            <a:ext cx="1422158" cy="350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Application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3528" y="1844824"/>
            <a:ext cx="1422158" cy="350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Synthesis client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27" name="Group 1026"/>
          <p:cNvGrpSpPr/>
          <p:nvPr/>
        </p:nvGrpSpPr>
        <p:grpSpPr>
          <a:xfrm>
            <a:off x="4566840" y="5229200"/>
            <a:ext cx="1101183" cy="396000"/>
            <a:chOff x="5302367" y="5229200"/>
            <a:chExt cx="1357865" cy="396000"/>
          </a:xfrm>
        </p:grpSpPr>
        <p:sp>
          <p:nvSpPr>
            <p:cNvPr id="23" name="모서리가 둥근 직사각형 5"/>
            <p:cNvSpPr/>
            <p:nvPr/>
          </p:nvSpPr>
          <p:spPr>
            <a:xfrm>
              <a:off x="5302367" y="5229200"/>
              <a:ext cx="205737" cy="396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6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" name="모서리가 둥근 직사각형 5"/>
            <p:cNvSpPr/>
            <p:nvPr/>
          </p:nvSpPr>
          <p:spPr>
            <a:xfrm>
              <a:off x="5657094" y="5229200"/>
              <a:ext cx="205737" cy="396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6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모서리가 둥근 직사각형 5"/>
            <p:cNvSpPr/>
            <p:nvPr/>
          </p:nvSpPr>
          <p:spPr>
            <a:xfrm>
              <a:off x="6197813" y="5229200"/>
              <a:ext cx="205737" cy="396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6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모서리가 둥근 직사각형 5"/>
            <p:cNvSpPr/>
            <p:nvPr/>
          </p:nvSpPr>
          <p:spPr>
            <a:xfrm>
              <a:off x="5303147" y="5229200"/>
              <a:ext cx="1357085" cy="396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i="1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Overlay Disk</a:t>
              </a:r>
              <a:endParaRPr lang="ko-KR" altLang="en-US" sz="16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025" name="Group 1024"/>
          <p:cNvGrpSpPr/>
          <p:nvPr/>
        </p:nvGrpSpPr>
        <p:grpSpPr>
          <a:xfrm>
            <a:off x="6111748" y="5229200"/>
            <a:ext cx="1210796" cy="396000"/>
            <a:chOff x="7265179" y="5229200"/>
            <a:chExt cx="1699309" cy="396000"/>
          </a:xfrm>
        </p:grpSpPr>
        <p:sp>
          <p:nvSpPr>
            <p:cNvPr id="48" name="모서리가 둥근 직사각형 5"/>
            <p:cNvSpPr/>
            <p:nvPr/>
          </p:nvSpPr>
          <p:spPr>
            <a:xfrm>
              <a:off x="8861620" y="5229200"/>
              <a:ext cx="102868" cy="396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6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모서리가 둥근 직사각형 5"/>
            <p:cNvSpPr/>
            <p:nvPr/>
          </p:nvSpPr>
          <p:spPr>
            <a:xfrm>
              <a:off x="7272801" y="5229200"/>
              <a:ext cx="467551" cy="396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6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모서리가 둥근 직사각형 5"/>
            <p:cNvSpPr/>
            <p:nvPr/>
          </p:nvSpPr>
          <p:spPr>
            <a:xfrm>
              <a:off x="7841244" y="5229200"/>
              <a:ext cx="102868" cy="396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6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6" name="모서리가 둥근 직사각형 5"/>
            <p:cNvSpPr/>
            <p:nvPr/>
          </p:nvSpPr>
          <p:spPr>
            <a:xfrm>
              <a:off x="8244408" y="5229200"/>
              <a:ext cx="102868" cy="396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6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" name="모서리가 둥근 직사각형 5"/>
            <p:cNvSpPr/>
            <p:nvPr/>
          </p:nvSpPr>
          <p:spPr>
            <a:xfrm>
              <a:off x="8460432" y="5229200"/>
              <a:ext cx="102868" cy="396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6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모서리가 둥근 직사각형 5"/>
            <p:cNvSpPr/>
            <p:nvPr/>
          </p:nvSpPr>
          <p:spPr>
            <a:xfrm>
              <a:off x="7265179" y="5229200"/>
              <a:ext cx="1699309" cy="396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i="1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Overlay Memory</a:t>
              </a:r>
              <a:endParaRPr lang="ko-KR" altLang="en-US" sz="16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73" name="직선 화살표 연결선 56"/>
          <p:cNvCxnSpPr/>
          <p:nvPr/>
        </p:nvCxnSpPr>
        <p:spPr>
          <a:xfrm flipH="1">
            <a:off x="4211960" y="3212976"/>
            <a:ext cx="80939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7" name="Elbow Connector 76"/>
          <p:cNvCxnSpPr/>
          <p:nvPr/>
        </p:nvCxnSpPr>
        <p:spPr>
          <a:xfrm rot="10800000">
            <a:off x="1259634" y="2195573"/>
            <a:ext cx="1764326" cy="1017405"/>
          </a:xfrm>
          <a:prstGeom prst="bentConnector3">
            <a:avLst>
              <a:gd name="adj1" fmla="val 100165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442346" y="6284732"/>
            <a:ext cx="3701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[intro][background]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[optimization]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[result][conclusion]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83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2" grpId="0" animBg="1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Offloading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35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Rich, interactive applications </a:t>
            </a:r>
            <a:r>
              <a:rPr lang="en-US" b="1" dirty="0" smtClean="0"/>
              <a:t>are emerging in mobile context</a:t>
            </a:r>
            <a:endParaRPr lang="en-US" b="1" dirty="0"/>
          </a:p>
          <a:p>
            <a:pPr lvl="1">
              <a:lnSpc>
                <a:spcPct val="135000"/>
              </a:lnSpc>
            </a:pPr>
            <a:endParaRPr lang="en-US" dirty="0" smtClean="0"/>
          </a:p>
          <a:p>
            <a:pPr lvl="1">
              <a:lnSpc>
                <a:spcPct val="135000"/>
              </a:lnSpc>
            </a:pPr>
            <a:endParaRPr lang="en-US" dirty="0"/>
          </a:p>
          <a:p>
            <a:pPr lvl="1">
              <a:lnSpc>
                <a:spcPct val="135000"/>
              </a:lnSpc>
            </a:pPr>
            <a:endParaRPr lang="en-US" dirty="0" smtClean="0"/>
          </a:p>
          <a:p>
            <a:pPr lvl="1">
              <a:lnSpc>
                <a:spcPct val="135000"/>
              </a:lnSpc>
            </a:pPr>
            <a:endParaRPr lang="en-US" dirty="0" smtClean="0"/>
          </a:p>
          <a:p>
            <a:pPr>
              <a:lnSpc>
                <a:spcPct val="135000"/>
              </a:lnSpc>
            </a:pPr>
            <a:r>
              <a:rPr lang="en-US" sz="1900" dirty="0" smtClean="0"/>
              <a:t>Apple’s </a:t>
            </a:r>
            <a:r>
              <a:rPr lang="en-US" sz="1900" dirty="0" err="1" smtClean="0"/>
              <a:t>Siri</a:t>
            </a:r>
            <a:r>
              <a:rPr lang="en-US" sz="1900" dirty="0" smtClean="0"/>
              <a:t>, AR apps..</a:t>
            </a:r>
          </a:p>
          <a:p>
            <a:pPr>
              <a:lnSpc>
                <a:spcPct val="135000"/>
              </a:lnSpc>
            </a:pPr>
            <a:r>
              <a:rPr lang="en-US" sz="1900" dirty="0" smtClean="0"/>
              <a:t>Wearable </a:t>
            </a:r>
            <a:r>
              <a:rPr lang="en-US" sz="1900" dirty="0"/>
              <a:t>devices </a:t>
            </a:r>
            <a:r>
              <a:rPr lang="en-US" sz="1900" dirty="0" smtClean="0"/>
              <a:t>push </a:t>
            </a:r>
            <a:r>
              <a:rPr lang="en-US" sz="1900" dirty="0"/>
              <a:t>this </a:t>
            </a:r>
            <a:r>
              <a:rPr lang="en-US" sz="1900" dirty="0" smtClean="0"/>
              <a:t>trend even more!</a:t>
            </a:r>
          </a:p>
          <a:p>
            <a:pPr lvl="1">
              <a:lnSpc>
                <a:spcPct val="135000"/>
              </a:lnSpc>
            </a:pPr>
            <a:endParaRPr lang="en-US" altLang="ko-KR" sz="1100" dirty="0"/>
          </a:p>
          <a:p>
            <a:pPr marL="0" indent="0">
              <a:lnSpc>
                <a:spcPct val="135000"/>
              </a:lnSpc>
              <a:buNone/>
            </a:pPr>
            <a:r>
              <a:rPr lang="en-US" altLang="ko-KR" b="1" dirty="0" smtClean="0"/>
              <a:t>Cloud offloading</a:t>
            </a:r>
          </a:p>
          <a:p>
            <a:pPr>
              <a:lnSpc>
                <a:spcPct val="135000"/>
              </a:lnSpc>
            </a:pPr>
            <a:r>
              <a:rPr lang="en-US" altLang="ko-KR" sz="1900" dirty="0" smtClean="0"/>
              <a:t>These applications are too </a:t>
            </a:r>
            <a:r>
              <a:rPr lang="en-US" altLang="ko-KR" sz="1900" dirty="0"/>
              <a:t>expensive to run on </a:t>
            </a:r>
            <a:r>
              <a:rPr lang="en-US" altLang="ko-KR" sz="1900" dirty="0" smtClean="0"/>
              <a:t>clients alone!</a:t>
            </a:r>
          </a:p>
          <a:p>
            <a:pPr>
              <a:lnSpc>
                <a:spcPct val="135000"/>
              </a:lnSpc>
            </a:pPr>
            <a:r>
              <a:rPr lang="en-US" altLang="ko-KR" sz="1900" dirty="0" smtClean="0">
                <a:sym typeface="Wingdings" pitchFamily="2" charset="2"/>
              </a:rPr>
              <a:t>Offload computation to </a:t>
            </a:r>
            <a:r>
              <a:rPr lang="en-US" altLang="ko-KR" sz="1900" dirty="0">
                <a:sym typeface="Wingdings" pitchFamily="2" charset="2"/>
              </a:rPr>
              <a:t>a back-end server at </a:t>
            </a:r>
            <a:r>
              <a:rPr lang="en-US" altLang="ko-KR" sz="1900" dirty="0" smtClean="0">
                <a:sym typeface="Wingdings" pitchFamily="2" charset="2"/>
              </a:rPr>
              <a:t>cloud </a:t>
            </a:r>
          </a:p>
          <a:p>
            <a:pPr>
              <a:lnSpc>
                <a:spcPct val="135000"/>
              </a:lnSpc>
            </a:pPr>
            <a:r>
              <a:rPr lang="en-US" sz="1900" dirty="0" smtClean="0"/>
              <a:t>MAUI (</a:t>
            </a:r>
            <a:r>
              <a:rPr lang="en-US" sz="1900" dirty="0" err="1" smtClean="0"/>
              <a:t>Mobisys</a:t>
            </a:r>
            <a:r>
              <a:rPr lang="en-US" sz="1900" dirty="0" smtClean="0"/>
              <a:t> ‘10), Odessa (</a:t>
            </a:r>
            <a:r>
              <a:rPr lang="en-US" sz="1900" dirty="0" err="1" smtClean="0"/>
              <a:t>MobiSys</a:t>
            </a:r>
            <a:r>
              <a:rPr lang="en-US" sz="1900" dirty="0" smtClean="0"/>
              <a:t> ‘11), COMET (OSDI ‘12)</a:t>
            </a:r>
            <a:endParaRPr lang="en-US" sz="1900" dirty="0"/>
          </a:p>
          <a:p>
            <a:pPr lvl="1">
              <a:lnSpc>
                <a:spcPct val="135000"/>
              </a:lnSpc>
            </a:pPr>
            <a:endParaRPr lang="en-US" altLang="ko-KR" sz="1100" dirty="0" smtClean="0">
              <a:sym typeface="Wingdings" pitchFamily="2" charset="2"/>
            </a:endParaRPr>
          </a:p>
          <a:p>
            <a:pPr marL="0" indent="0">
              <a:lnSpc>
                <a:spcPct val="135000"/>
              </a:lnSpc>
              <a:buNone/>
            </a:pPr>
            <a:r>
              <a:rPr lang="en-US" altLang="ko-KR" dirty="0"/>
              <a:t>Today’s cloud is </a:t>
            </a:r>
            <a:r>
              <a:rPr lang="en-US" altLang="ko-KR" dirty="0" smtClean="0"/>
              <a:t>a suboptimal place; </a:t>
            </a:r>
            <a:r>
              <a:rPr lang="en-US" altLang="ko-KR" dirty="0">
                <a:solidFill>
                  <a:srgbClr val="FF0000"/>
                </a:solidFill>
              </a:rPr>
              <a:t>high latency </a:t>
            </a:r>
            <a:r>
              <a:rPr lang="en-US" altLang="ko-KR" dirty="0"/>
              <a:t>and</a:t>
            </a:r>
            <a:r>
              <a:rPr lang="en-US" altLang="ko-KR" dirty="0">
                <a:solidFill>
                  <a:srgbClr val="FF0000"/>
                </a:solidFill>
              </a:rPr>
              <a:t> limited </a:t>
            </a:r>
            <a:r>
              <a:rPr lang="en-US" altLang="ko-KR" dirty="0" smtClean="0">
                <a:solidFill>
                  <a:srgbClr val="FF0000"/>
                </a:solidFill>
              </a:rPr>
              <a:t>bandwidth</a:t>
            </a:r>
            <a:endParaRPr lang="en-US" altLang="ko-KR" dirty="0"/>
          </a:p>
        </p:txBody>
      </p:sp>
      <p:pic>
        <p:nvPicPr>
          <p:cNvPr id="1026" name="Picture 2" descr="http://media.idownloadblog.com/wp-content/uploads/2011/12/siri-image-e13232056678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016" y="1412776"/>
            <a:ext cx="2151336" cy="1425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tic.guim.co.uk/sys-images/Guardian/Pix/pictures/2010/3/20/1269125712641/Augmented-reality-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634" y="1451020"/>
            <a:ext cx="2376264" cy="1425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edibleapple.com/wp-content/uploads/2009/08/augmented-reality-pari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88" y="1492524"/>
            <a:ext cx="1900830" cy="1342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6/27/2013</a:t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879325" y="6284732"/>
            <a:ext cx="326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[intro]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[background][optimization][result][conclusion]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13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Optimizations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35" name="직사각형 3"/>
          <p:cNvSpPr/>
          <p:nvPr/>
        </p:nvSpPr>
        <p:spPr>
          <a:xfrm>
            <a:off x="5580111" y="2134747"/>
            <a:ext cx="2520280" cy="3357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2" descr="clo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0" b="39771"/>
          <a:stretch>
            <a:fillRect/>
          </a:stretch>
        </p:blipFill>
        <p:spPr bwMode="auto">
          <a:xfrm>
            <a:off x="6156175" y="4096610"/>
            <a:ext cx="2448273" cy="15581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직사각형 4"/>
          <p:cNvSpPr/>
          <p:nvPr/>
        </p:nvSpPr>
        <p:spPr>
          <a:xfrm>
            <a:off x="827584" y="2132857"/>
            <a:ext cx="2502681" cy="33233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6" descr="C:\Users\krha\AppData\Local\Microsoft\Windows\Temporary Internet Files\Content.IE5\G1ZV6P8L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1224136" cy="122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모서리가 둥근 직사각형 69"/>
          <p:cNvSpPr/>
          <p:nvPr/>
        </p:nvSpPr>
        <p:spPr>
          <a:xfrm>
            <a:off x="1376061" y="3251840"/>
            <a:ext cx="1639350" cy="3657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i="1" dirty="0" smtClean="0">
                <a:latin typeface="Times New Roman" pitchFamily="18" charset="0"/>
                <a:cs typeface="Times New Roman" pitchFamily="18" charset="0"/>
              </a:rPr>
              <a:t>Deduplication</a:t>
            </a:r>
            <a:endParaRPr lang="ko-KR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모서리가 둥근 직사각형 69"/>
          <p:cNvSpPr/>
          <p:nvPr/>
        </p:nvSpPr>
        <p:spPr>
          <a:xfrm>
            <a:off x="1331640" y="3861048"/>
            <a:ext cx="1728192" cy="5486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i="1" dirty="0" smtClean="0">
                <a:latin typeface="Times New Roman" pitchFamily="18" charset="0"/>
                <a:cs typeface="Times New Roman" pitchFamily="18" charset="0"/>
              </a:rPr>
              <a:t>Reducing Semantic Gaps</a:t>
            </a:r>
            <a:endParaRPr lang="ko-KR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직선 화살표 연결선 7"/>
          <p:cNvCxnSpPr>
            <a:stCxn id="48" idx="4"/>
            <a:endCxn id="41" idx="0"/>
          </p:cNvCxnSpPr>
          <p:nvPr/>
        </p:nvCxnSpPr>
        <p:spPr>
          <a:xfrm>
            <a:off x="2195736" y="3024376"/>
            <a:ext cx="0" cy="227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직선 화살표 연결선 8"/>
          <p:cNvCxnSpPr>
            <a:stCxn id="41" idx="2"/>
            <a:endCxn id="44" idx="0"/>
          </p:cNvCxnSpPr>
          <p:nvPr/>
        </p:nvCxnSpPr>
        <p:spPr>
          <a:xfrm>
            <a:off x="2195736" y="3617600"/>
            <a:ext cx="0" cy="243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직선 화살표 연결선 9"/>
          <p:cNvCxnSpPr>
            <a:stCxn id="44" idx="2"/>
            <a:endCxn id="60" idx="0"/>
          </p:cNvCxnSpPr>
          <p:nvPr/>
        </p:nvCxnSpPr>
        <p:spPr>
          <a:xfrm>
            <a:off x="2195736" y="4409688"/>
            <a:ext cx="0" cy="2560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모서리가 둥근 직사각형 69"/>
          <p:cNvSpPr/>
          <p:nvPr/>
        </p:nvSpPr>
        <p:spPr>
          <a:xfrm>
            <a:off x="1376061" y="2475736"/>
            <a:ext cx="1639350" cy="54864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Launch VM</a:t>
            </a:r>
            <a:endParaRPr lang="ko-KR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7544" y="1628800"/>
            <a:ext cx="3282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Creating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VM overlay (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offline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6786869" y="5182434"/>
            <a:ext cx="875240" cy="221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 anchor="ctr" anchorCtr="1">
            <a:spAutoFit/>
          </a:bodyPr>
          <a:lstStyle>
            <a:lvl1pPr defTabSz="469900" eaLnBrk="0" hangingPunct="0">
              <a:defRPr sz="7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69900" eaLnBrk="0" hangingPunct="0">
              <a:defRPr sz="7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69900" eaLnBrk="0" hangingPunct="0">
              <a:defRPr sz="7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69900" eaLnBrk="0" hangingPunct="0">
              <a:defRPr sz="7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69900" eaLnBrk="0" hangingPunct="0">
              <a:defRPr sz="7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altLang="ko-KR" sz="200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new site</a:t>
            </a:r>
            <a:endParaRPr lang="en-US" altLang="ko-KR" sz="20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630935" y="1628800"/>
            <a:ext cx="2629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VM synthesis (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runtime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모서리가 둥근 직사각형 69"/>
          <p:cNvSpPr/>
          <p:nvPr/>
        </p:nvSpPr>
        <p:spPr>
          <a:xfrm>
            <a:off x="5768549" y="3135248"/>
            <a:ext cx="1639350" cy="3657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Pipelining</a:t>
            </a:r>
            <a:endParaRPr lang="ko-KR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직선 화살표 연결선 22"/>
          <p:cNvCxnSpPr>
            <a:stCxn id="53" idx="2"/>
            <a:endCxn id="62" idx="0"/>
          </p:cNvCxnSpPr>
          <p:nvPr/>
        </p:nvCxnSpPr>
        <p:spPr>
          <a:xfrm>
            <a:off x="6588224" y="350100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직선 화살표 연결선 25"/>
          <p:cNvCxnSpPr>
            <a:stCxn id="61" idx="4"/>
            <a:endCxn id="53" idx="0"/>
          </p:cNvCxnSpPr>
          <p:nvPr/>
        </p:nvCxnSpPr>
        <p:spPr>
          <a:xfrm>
            <a:off x="6588224" y="2860185"/>
            <a:ext cx="0" cy="275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직선 화살표 연결선 26"/>
          <p:cNvCxnSpPr>
            <a:stCxn id="62" idx="2"/>
          </p:cNvCxnSpPr>
          <p:nvPr/>
        </p:nvCxnSpPr>
        <p:spPr>
          <a:xfrm>
            <a:off x="6588224" y="4154800"/>
            <a:ext cx="0" cy="642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7" name="Picture 36" descr="C:\Users\krha\AppData\Local\Microsoft\Windows\Temporary Internet Files\Content.IE5\G1ZV6P8L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491" y="3947093"/>
            <a:ext cx="1224136" cy="122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모서리가 둥근 직사각형 69"/>
          <p:cNvSpPr/>
          <p:nvPr/>
        </p:nvSpPr>
        <p:spPr>
          <a:xfrm>
            <a:off x="5768549" y="4509120"/>
            <a:ext cx="1639350" cy="54864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Launch VM</a:t>
            </a:r>
            <a:endParaRPr lang="ko-KR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모서리가 둥근 직사각형 69"/>
          <p:cNvSpPr/>
          <p:nvPr/>
        </p:nvSpPr>
        <p:spPr>
          <a:xfrm>
            <a:off x="1376061" y="4665749"/>
            <a:ext cx="1639350" cy="548640"/>
          </a:xfrm>
          <a:prstGeom prst="ellipse">
            <a:avLst/>
          </a:pr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VM</a:t>
            </a:r>
          </a:p>
          <a:p>
            <a:pPr algn="ctr"/>
            <a:r>
              <a:rPr lang="en-US" altLang="ko-KR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overlay</a:t>
            </a:r>
            <a:endParaRPr lang="ko-KR" altLang="en-US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모서리가 둥근 직사각형 69"/>
          <p:cNvSpPr/>
          <p:nvPr/>
        </p:nvSpPr>
        <p:spPr>
          <a:xfrm>
            <a:off x="5768549" y="2311545"/>
            <a:ext cx="1639350" cy="548640"/>
          </a:xfrm>
          <a:prstGeom prst="ellipse">
            <a:avLst/>
          </a:pr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VM</a:t>
            </a:r>
          </a:p>
          <a:p>
            <a:pPr algn="ctr"/>
            <a:r>
              <a:rPr lang="en-US" altLang="ko-KR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overlay</a:t>
            </a:r>
            <a:endParaRPr lang="ko-KR" altLang="en-US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모서리가 둥근 직사각형 69"/>
          <p:cNvSpPr/>
          <p:nvPr/>
        </p:nvSpPr>
        <p:spPr>
          <a:xfrm>
            <a:off x="5724128" y="3789040"/>
            <a:ext cx="1728192" cy="3657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Early Start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6/27/2013</a:t>
            </a:r>
            <a:endParaRPr lang="ko-KR" altLang="en-US"/>
          </a:p>
        </p:txBody>
      </p:sp>
      <p:cxnSp>
        <p:nvCxnSpPr>
          <p:cNvPr id="28" name="구부러진 연결선 27"/>
          <p:cNvCxnSpPr>
            <a:stCxn id="30" idx="0"/>
            <a:endCxn id="29" idx="2"/>
          </p:cNvCxnSpPr>
          <p:nvPr/>
        </p:nvCxnSpPr>
        <p:spPr>
          <a:xfrm rot="5400000" flipH="1" flipV="1">
            <a:off x="3702238" y="3209212"/>
            <a:ext cx="1451492" cy="1100897"/>
          </a:xfrm>
          <a:prstGeom prst="curvedConnector3">
            <a:avLst>
              <a:gd name="adj1" fmla="val 50000"/>
            </a:avLst>
          </a:prstGeom>
          <a:ln>
            <a:prstDash val="sysDash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Picture 36" descr="C:\Users\krha\Desktop\photo 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9" t="10468" r="19931" b="7909"/>
          <a:stretch>
            <a:fillRect/>
          </a:stretch>
        </p:blipFill>
        <p:spPr bwMode="auto">
          <a:xfrm>
            <a:off x="4716016" y="2137816"/>
            <a:ext cx="524833" cy="89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6" descr="C:\Users\krha\Desktop\photo 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9" t="10468" r="19931" b="7909"/>
          <a:stretch>
            <a:fillRect/>
          </a:stretch>
        </p:blipFill>
        <p:spPr bwMode="auto">
          <a:xfrm>
            <a:off x="3615119" y="4485406"/>
            <a:ext cx="524833" cy="89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Arrow Connector 31"/>
          <p:cNvCxnSpPr>
            <a:stCxn id="60" idx="6"/>
            <a:endCxn id="30" idx="1"/>
          </p:cNvCxnSpPr>
          <p:nvPr/>
        </p:nvCxnSpPr>
        <p:spPr>
          <a:xfrm flipV="1">
            <a:off x="3015411" y="4933455"/>
            <a:ext cx="599708" cy="6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819393" y="4536756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ile save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52169" y="213781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transfer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Arrow Connector 39"/>
          <p:cNvCxnSpPr>
            <a:stCxn id="29" idx="3"/>
            <a:endCxn id="61" idx="2"/>
          </p:cNvCxnSpPr>
          <p:nvPr/>
        </p:nvCxnSpPr>
        <p:spPr>
          <a:xfrm>
            <a:off x="5240849" y="2585865"/>
            <a:ext cx="5277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845661" y="6284732"/>
            <a:ext cx="3298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[intro][background][optimization]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[result]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[conclusion]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65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First-response time compared to </a:t>
            </a:r>
            <a:r>
              <a:rPr lang="en-US" i="1" dirty="0" smtClean="0"/>
              <a:t>baseline</a:t>
            </a:r>
            <a:endParaRPr lang="en-US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4783" y="4807605"/>
            <a:ext cx="8697697" cy="1501715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Time between starting VM synthesis and receiving the first offload result</a:t>
            </a:r>
          </a:p>
          <a:p>
            <a:r>
              <a:rPr lang="en-US" sz="2000" dirty="0" smtClean="0"/>
              <a:t>It is faster </a:t>
            </a:r>
            <a:r>
              <a:rPr lang="en-US" sz="2000" dirty="0"/>
              <a:t>than remote installation </a:t>
            </a:r>
            <a:r>
              <a:rPr lang="en-US" sz="2000" dirty="0" smtClean="0"/>
              <a:t>maintaining strong guarantees</a:t>
            </a:r>
            <a:endParaRPr lang="en-US" sz="2000" dirty="0"/>
          </a:p>
          <a:p>
            <a:r>
              <a:rPr lang="en-US" sz="2000" dirty="0" smtClean="0"/>
              <a:t>Except </a:t>
            </a:r>
            <a:r>
              <a:rPr lang="en-US" sz="2000" i="1" dirty="0" smtClean="0"/>
              <a:t>AR</a:t>
            </a:r>
            <a:r>
              <a:rPr lang="en-US" sz="2000" dirty="0" smtClean="0"/>
              <a:t>, we can get first-response within 10 seconds (up to 8x improvement)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045839" y="4273351"/>
            <a:ext cx="3759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* Chunks are ordered with segment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size of 1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MB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6/27/2013</a:t>
            </a:r>
            <a:endParaRPr lang="ko-KR" alt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281724"/>
              </p:ext>
            </p:extLst>
          </p:nvPr>
        </p:nvGraphicFramePr>
        <p:xfrm>
          <a:off x="215002" y="1052736"/>
          <a:ext cx="8599715" cy="3088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1070791" y="3509973"/>
            <a:ext cx="75846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"/>
          <p:cNvSpPr txBox="1"/>
          <p:nvPr/>
        </p:nvSpPr>
        <p:spPr>
          <a:xfrm>
            <a:off x="587745" y="3270435"/>
            <a:ext cx="481326" cy="45532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45661" y="6284732"/>
            <a:ext cx="3298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[intro][background][optimization]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[result]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[conclusion]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42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 &amp;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Future work</a:t>
            </a:r>
          </a:p>
          <a:p>
            <a:r>
              <a:rPr lang="en-US" sz="1800" b="1" dirty="0" smtClean="0"/>
              <a:t>Open source : 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hlinkClick r:id="rId2"/>
              </a:rPr>
              <a:t>http://github.com/cmusatyalab/elijah-cloudlet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/>
              <a:t>Integrate with OpenStack (open-source </a:t>
            </a:r>
            <a:r>
              <a:rPr lang="en-US" sz="1800" dirty="0"/>
              <a:t>c</a:t>
            </a:r>
            <a:r>
              <a:rPr lang="en-US" sz="1800" dirty="0" smtClean="0"/>
              <a:t>loud computing platform)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b="1" dirty="0" smtClean="0"/>
              <a:t>Conclusion</a:t>
            </a:r>
          </a:p>
          <a:p>
            <a:r>
              <a:rPr lang="en-US" sz="1800" dirty="0" smtClean="0"/>
              <a:t>Cloudlets support </a:t>
            </a:r>
            <a:r>
              <a:rPr lang="en-US" sz="1800" b="1" dirty="0" smtClean="0"/>
              <a:t>resource-intensive</a:t>
            </a:r>
            <a:r>
              <a:rPr lang="en-US" sz="1800" dirty="0" smtClean="0"/>
              <a:t> and </a:t>
            </a:r>
            <a:r>
              <a:rPr lang="en-US" sz="1800" b="1" dirty="0" smtClean="0"/>
              <a:t>interactive </a:t>
            </a:r>
            <a:r>
              <a:rPr lang="en-US" sz="1800" dirty="0" smtClean="0"/>
              <a:t>mobile apps</a:t>
            </a:r>
          </a:p>
          <a:p>
            <a:r>
              <a:rPr lang="en-US" sz="1800" dirty="0" smtClean="0"/>
              <a:t>Physical </a:t>
            </a:r>
            <a:r>
              <a:rPr lang="en-US" sz="1800" dirty="0"/>
              <a:t>dispersion of </a:t>
            </a:r>
            <a:r>
              <a:rPr lang="en-US" sz="1800" dirty="0" smtClean="0"/>
              <a:t>cloudlets </a:t>
            </a:r>
            <a:r>
              <a:rPr lang="en-US" sz="1800" dirty="0"/>
              <a:t>makes </a:t>
            </a:r>
            <a:r>
              <a:rPr lang="en-US" sz="1800" dirty="0" smtClean="0"/>
              <a:t>their provisioning </a:t>
            </a:r>
            <a:r>
              <a:rPr lang="en-US" sz="1800" dirty="0"/>
              <a:t>a </a:t>
            </a:r>
            <a:r>
              <a:rPr lang="en-US" sz="1800" dirty="0" smtClean="0"/>
              <a:t>challenge</a:t>
            </a:r>
          </a:p>
          <a:p>
            <a:r>
              <a:rPr lang="en-US" sz="1800" dirty="0" smtClean="0"/>
              <a:t>We have shown how cloudlets can </a:t>
            </a:r>
            <a:r>
              <a:rPr lang="en-US" sz="1800" dirty="0"/>
              <a:t>be </a:t>
            </a:r>
            <a:r>
              <a:rPr lang="en-US" sz="1800" b="1" dirty="0"/>
              <a:t>rapidly </a:t>
            </a:r>
            <a:r>
              <a:rPr lang="en-US" sz="1800" b="1" dirty="0" smtClean="0"/>
              <a:t>provisioned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000" dirty="0" smtClean="0"/>
              <a:t>	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6/27/2013</a:t>
            </a:r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637912" y="6284732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[intro][background][optimization][result]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[conclusion]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90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clo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0" b="39771"/>
          <a:stretch>
            <a:fillRect/>
          </a:stretch>
        </p:blipFill>
        <p:spPr bwMode="auto">
          <a:xfrm>
            <a:off x="6931826" y="2132856"/>
            <a:ext cx="1917063" cy="12200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Cloudlet as a Nearby Offload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dirty="0" smtClean="0"/>
              <a:t>Cloudlet:</a:t>
            </a:r>
            <a:r>
              <a:rPr lang="en-US" sz="2000" i="1" dirty="0" smtClean="0"/>
              <a:t> an nearby offloading site </a:t>
            </a:r>
            <a:r>
              <a:rPr lang="en-US" sz="2000" i="1" dirty="0"/>
              <a:t>dispersed </a:t>
            </a:r>
            <a:r>
              <a:rPr lang="en-US" sz="2000" i="1" dirty="0">
                <a:solidFill>
                  <a:srgbClr val="FF0000"/>
                </a:solidFill>
              </a:rPr>
              <a:t>at the edges of the Internet </a:t>
            </a:r>
            <a:endParaRPr lang="en-US" sz="20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i="1" dirty="0" smtClean="0">
                <a:sym typeface="Wingdings" pitchFamily="2" charset="2"/>
              </a:rPr>
              <a:t> </a:t>
            </a:r>
            <a:r>
              <a:rPr lang="en-US" sz="2000" b="1" i="1" dirty="0" smtClean="0"/>
              <a:t>Let’s </a:t>
            </a:r>
            <a:r>
              <a:rPr lang="en-US" sz="2000" b="1" i="1" dirty="0"/>
              <a:t>bring the cloud closer</a:t>
            </a:r>
            <a:r>
              <a:rPr lang="en-US" sz="2000" b="1" i="1" dirty="0" smtClean="0"/>
              <a:t>!</a:t>
            </a:r>
            <a:endParaRPr lang="en-US" sz="2000" i="1" dirty="0"/>
          </a:p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6/27/2013</a:t>
            </a:r>
            <a:endParaRPr lang="ko-KR" altLang="en-US"/>
          </a:p>
        </p:txBody>
      </p:sp>
      <p:sp>
        <p:nvSpPr>
          <p:cNvPr id="31" name="타원 30"/>
          <p:cNvSpPr/>
          <p:nvPr/>
        </p:nvSpPr>
        <p:spPr>
          <a:xfrm>
            <a:off x="423286" y="2644822"/>
            <a:ext cx="4326991" cy="2039704"/>
          </a:xfrm>
          <a:prstGeom prst="ellipse">
            <a:avLst/>
          </a:prstGeom>
          <a:solidFill>
            <a:srgbClr val="E9EFF7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31" descr="olympus-eye-trek-cleanu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6109" y1="86713" x2="56109" y2="86713"/>
                        <a14:foregroundMark x1="57466" y1="87413" x2="57466" y2="87413"/>
                        <a14:foregroundMark x1="58824" y1="85315" x2="58824" y2="85315"/>
                        <a14:foregroundMark x1="60181" y1="85315" x2="60633" y2="83916"/>
                        <a14:foregroundMark x1="62443" y1="80420" x2="63348" y2="80420"/>
                        <a14:foregroundMark x1="64253" y1="79021" x2="64253" y2="79021"/>
                        <a14:foregroundMark x1="77828" y1="62238" x2="77828" y2="62238"/>
                        <a14:foregroundMark x1="82353" y1="64336" x2="82353" y2="64336"/>
                        <a14:foregroundMark x1="85068" y1="60839" x2="85973" y2="60839"/>
                        <a14:foregroundMark x1="88235" y1="59441" x2="88235" y2="59441"/>
                        <a14:foregroundMark x1="63801" y1="72028" x2="64706" y2="72028"/>
                        <a14:foregroundMark x1="67873" y1="70629" x2="67873" y2="70629"/>
                        <a14:foregroundMark x1="76923" y1="67832" x2="76923" y2="67832"/>
                        <a14:foregroundMark x1="76923" y1="68531" x2="76923" y2="68531"/>
                        <a14:foregroundMark x1="78733" y1="69930" x2="78733" y2="69930"/>
                        <a14:foregroundMark x1="79638" y1="69231" x2="79638" y2="69231"/>
                        <a14:foregroundMark x1="80995" y1="68531" x2="81900" y2="67832"/>
                        <a14:foregroundMark x1="77828" y1="71329" x2="78281" y2="72727"/>
                        <a14:foregroundMark x1="81448" y1="70629" x2="81448" y2="70629"/>
                        <a14:foregroundMark x1="82805" y1="69930" x2="83710" y2="69231"/>
                        <a14:foregroundMark x1="85068" y1="67133" x2="86425" y2="67133"/>
                        <a14:foregroundMark x1="87783" y1="65035" x2="89593" y2="65035"/>
                        <a14:foregroundMark x1="90950" y1="60839" x2="91403" y2="59441"/>
                        <a14:foregroundMark x1="43439" y1="78322" x2="43439" y2="78322"/>
                        <a14:foregroundMark x1="38009" y1="72727" x2="38009" y2="72727"/>
                        <a14:foregroundMark x1="34842" y1="67133" x2="33937" y2="65734"/>
                        <a14:foregroundMark x1="30769" y1="62238" x2="30769" y2="62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5729">
            <a:off x="1700006" y="2425300"/>
            <a:ext cx="1132949" cy="62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5335211" y="2535232"/>
            <a:ext cx="873535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ko-KR" sz="1800" dirty="0">
                <a:latin typeface="Arial" pitchFamily="34" charset="0"/>
                <a:ea typeface="굴림" pitchFamily="34" charset="-127"/>
                <a:cs typeface="Arial" pitchFamily="34" charset="0"/>
              </a:rPr>
              <a:t>WAN</a:t>
            </a:r>
          </a:p>
        </p:txBody>
      </p:sp>
      <p:pic>
        <p:nvPicPr>
          <p:cNvPr id="36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2940" r="2000" b="2940"/>
          <a:stretch>
            <a:fillRect/>
          </a:stretch>
        </p:blipFill>
        <p:spPr bwMode="auto">
          <a:xfrm>
            <a:off x="701975" y="3352910"/>
            <a:ext cx="725760" cy="41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C:\Users\krha\AppData\Local\Microsoft\Windows\Temporary Internet Files\Content.IE5\G1ZV6P8L\MC900434845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98713"/>
            <a:ext cx="901147" cy="90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http://cdn3.pcadvisor.co.uk/cmsdata/features/3443668/Apple_iWatch_release_date_and_spec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32" y="3876536"/>
            <a:ext cx="1334087" cy="830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https://encrypted-tbn2.google.com/images?q=tbn:ANd9GcT_pSAUdvy8IhXnaMnu9tzY7U94sbnz8qGrLy21kURFMBfUVhg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311" y="3291990"/>
            <a:ext cx="623183" cy="67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Connector 40"/>
          <p:cNvCxnSpPr>
            <a:stCxn id="40" idx="3"/>
            <a:endCxn id="38" idx="1"/>
          </p:cNvCxnSpPr>
          <p:nvPr/>
        </p:nvCxnSpPr>
        <p:spPr>
          <a:xfrm>
            <a:off x="2901494" y="3628106"/>
            <a:ext cx="302354" cy="821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40" idx="3"/>
            <a:endCxn id="43" idx="1"/>
          </p:cNvCxnSpPr>
          <p:nvPr/>
        </p:nvCxnSpPr>
        <p:spPr>
          <a:xfrm flipV="1">
            <a:off x="2901494" y="2881792"/>
            <a:ext cx="1017520" cy="746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http://www.opensecurityarchitecture.org/cms/images/OSA_images/icon_library/osa_device-wireless-router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014" y="2535232"/>
            <a:ext cx="693118" cy="69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 Box 18"/>
          <p:cNvSpPr txBox="1">
            <a:spLocks noChangeArrowheads="1"/>
          </p:cNvSpPr>
          <p:nvPr/>
        </p:nvSpPr>
        <p:spPr bwMode="auto">
          <a:xfrm>
            <a:off x="7140582" y="2480853"/>
            <a:ext cx="14995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1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altLang="ko-KR" sz="2000" dirty="0" smtClean="0">
                <a:latin typeface="Arial" pitchFamily="34" charset="0"/>
                <a:ea typeface="굴림" pitchFamily="34" charset="-127"/>
                <a:cs typeface="Arial" pitchFamily="34" charset="0"/>
              </a:rPr>
              <a:t>Cloud</a:t>
            </a:r>
            <a:endParaRPr lang="en-US" altLang="ko-KR" sz="2000" dirty="0">
              <a:latin typeface="Arial" pitchFamily="34" charset="0"/>
              <a:ea typeface="굴림" pitchFamily="34" charset="-127"/>
              <a:cs typeface="Arial" pitchFamily="34" charset="0"/>
            </a:endParaRPr>
          </a:p>
        </p:txBody>
      </p:sp>
      <p:cxnSp>
        <p:nvCxnSpPr>
          <p:cNvPr id="45" name="Straight Connector 44"/>
          <p:cNvCxnSpPr>
            <a:stCxn id="43" idx="3"/>
            <a:endCxn id="47" idx="1"/>
          </p:cNvCxnSpPr>
          <p:nvPr/>
        </p:nvCxnSpPr>
        <p:spPr>
          <a:xfrm flipV="1">
            <a:off x="4612132" y="2742883"/>
            <a:ext cx="2319694" cy="13890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3188710" y="3778659"/>
            <a:ext cx="107686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1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altLang="ko-KR" sz="2000" b="1" dirty="0" smtClean="0">
                <a:latin typeface="Arial" pitchFamily="34" charset="0"/>
                <a:ea typeface="굴림" pitchFamily="34" charset="-127"/>
                <a:cs typeface="Arial" pitchFamily="34" charset="0"/>
              </a:rPr>
              <a:t>Cloudlet</a:t>
            </a:r>
            <a:endParaRPr lang="en-US" altLang="ko-KR" sz="2000" b="1" dirty="0">
              <a:latin typeface="Arial" pitchFamily="34" charset="0"/>
              <a:ea typeface="굴림" pitchFamily="34" charset="-127"/>
              <a:cs typeface="Arial" pitchFamily="34" charset="0"/>
            </a:endParaRPr>
          </a:p>
        </p:txBody>
      </p:sp>
      <p:pic>
        <p:nvPicPr>
          <p:cNvPr id="25" name="Picture 2" descr="http://www.nokiasiemensnetworks.com/sites/default/files/document/nokia_siemens_networks_2013_02_25_photo_liquid_application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91" y="3650453"/>
            <a:ext cx="2160843" cy="14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797" y="3650453"/>
            <a:ext cx="2195123" cy="14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430302" y="5148481"/>
            <a:ext cx="2387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latin typeface="Calibri" pitchFamily="34" charset="0"/>
                <a:cs typeface="Calibri" pitchFamily="34" charset="0"/>
              </a:rPr>
              <a:t>Nokia Siemens Networks</a:t>
            </a:r>
            <a:br>
              <a:rPr lang="en-US" altLang="ko-KR" sz="1600" b="1" dirty="0" smtClean="0">
                <a:latin typeface="Calibri" pitchFamily="34" charset="0"/>
                <a:cs typeface="Calibri" pitchFamily="34" charset="0"/>
              </a:rPr>
            </a:br>
            <a:r>
              <a:rPr lang="en-US" altLang="ko-KR" sz="1600" b="1" dirty="0" smtClean="0">
                <a:latin typeface="Calibri" pitchFamily="34" charset="0"/>
                <a:cs typeface="Calibri" pitchFamily="34" charset="0"/>
              </a:rPr>
              <a:t>&amp; IBM</a:t>
            </a:r>
            <a:endParaRPr lang="en-US" altLang="ko-KR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94314" y="5148481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latin typeface="Calibri" pitchFamily="34" charset="0"/>
                <a:cs typeface="Calibri" pitchFamily="34" charset="0"/>
              </a:rPr>
              <a:t>Nvidia</a:t>
            </a:r>
            <a:endParaRPr lang="en-US" altLang="ko-KR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5775647"/>
            <a:ext cx="8043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Calibri" pitchFamily="34" charset="0"/>
                <a:cs typeface="Calibri" pitchFamily="34" charset="0"/>
              </a:rPr>
              <a:t>How </a:t>
            </a: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to launch a custom </a:t>
            </a:r>
            <a:r>
              <a:rPr lang="en-US" sz="2400" b="1" i="1" dirty="0">
                <a:latin typeface="Calibri" pitchFamily="34" charset="0"/>
                <a:cs typeface="Calibri" pitchFamily="34" charset="0"/>
              </a:rPr>
              <a:t>back-end server at an </a:t>
            </a: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arbitrary edge?</a:t>
            </a:r>
            <a:endParaRPr lang="en-US" sz="2400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6" name="Picture 36" descr="C:\Users\krha\Desktop\photo 5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9" t="10468" r="19931" b="7909"/>
          <a:stretch>
            <a:fillRect/>
          </a:stretch>
        </p:blipFill>
        <p:spPr bwMode="auto">
          <a:xfrm>
            <a:off x="1319934" y="2659881"/>
            <a:ext cx="370217" cy="63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5879325" y="6284732"/>
            <a:ext cx="326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[intro]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[background][optimization][result][conclusion]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9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b="1" dirty="0" smtClean="0"/>
              <a:t>Challenges </a:t>
            </a:r>
            <a:r>
              <a:rPr lang="en-US" altLang="ko-KR" sz="2000" b="1" dirty="0"/>
              <a:t>in provisioning</a:t>
            </a:r>
          </a:p>
          <a:p>
            <a:pPr marL="400050">
              <a:buFont typeface="+mj-lt"/>
              <a:buAutoNum type="arabicPeriod"/>
            </a:pPr>
            <a:r>
              <a:rPr lang="en-US" sz="1800" dirty="0" smtClean="0"/>
              <a:t>Support </a:t>
            </a:r>
            <a:r>
              <a:rPr lang="en-US" sz="1800" dirty="0" smtClean="0">
                <a:solidFill>
                  <a:srgbClr val="FF0000"/>
                </a:solidFill>
              </a:rPr>
              <a:t>widest range of </a:t>
            </a:r>
            <a:r>
              <a:rPr lang="en-US" altLang="ko-KR" sz="1800" dirty="0" smtClean="0">
                <a:solidFill>
                  <a:srgbClr val="FF0000"/>
                </a:solidFill>
              </a:rPr>
              <a:t>user customization </a:t>
            </a:r>
            <a:r>
              <a:rPr lang="en-US" altLang="ko-KR" sz="1800" dirty="0" smtClean="0"/>
              <a:t>including </a:t>
            </a:r>
            <a:r>
              <a:rPr lang="en-US" sz="1800" dirty="0" smtClean="0"/>
              <a:t>OS, language, and library</a:t>
            </a:r>
          </a:p>
          <a:p>
            <a:pPr marL="400050">
              <a:buFont typeface="+mj-lt"/>
              <a:buAutoNum type="arabicPeriod"/>
            </a:pPr>
            <a:r>
              <a:rPr lang="en-US" sz="1800" dirty="0" smtClean="0"/>
              <a:t>Strong </a:t>
            </a:r>
            <a:r>
              <a:rPr lang="en-US" sz="1800" dirty="0" smtClean="0">
                <a:solidFill>
                  <a:srgbClr val="FF0000"/>
                </a:solidFill>
              </a:rPr>
              <a:t>isolation </a:t>
            </a:r>
            <a:r>
              <a:rPr lang="en-US" sz="1800" dirty="0" smtClean="0"/>
              <a:t>between untrusted computations</a:t>
            </a:r>
          </a:p>
          <a:p>
            <a:pPr marL="400050">
              <a:buFont typeface="+mj-lt"/>
              <a:buAutoNum type="arabicPeriod"/>
            </a:pPr>
            <a:r>
              <a:rPr lang="en-US" sz="1800" dirty="0" smtClean="0"/>
              <a:t>Access control, metering, dynamic resource management, …</a:t>
            </a:r>
          </a:p>
          <a:p>
            <a:pPr marL="400050">
              <a:buFont typeface="+mj-lt"/>
              <a:buAutoNum type="arabicPeriod"/>
            </a:pPr>
            <a:endParaRPr lang="en-US" sz="1800" dirty="0"/>
          </a:p>
          <a:p>
            <a:pPr marL="400050">
              <a:buFont typeface="+mj-lt"/>
              <a:buAutoNum type="arabicPeriod"/>
            </a:pPr>
            <a:endParaRPr lang="en-US" sz="1800" dirty="0" smtClean="0"/>
          </a:p>
          <a:p>
            <a:pPr marL="400050">
              <a:buFont typeface="+mj-lt"/>
              <a:buAutoNum type="arabicPeriod"/>
            </a:pPr>
            <a:endParaRPr lang="en-US" sz="1800" dirty="0"/>
          </a:p>
          <a:p>
            <a:pPr marL="400050">
              <a:buFont typeface="+mj-lt"/>
              <a:buAutoNum type="arabicPeriod"/>
            </a:pPr>
            <a:endParaRPr lang="en-US" sz="1800" dirty="0" smtClean="0"/>
          </a:p>
          <a:p>
            <a:pPr marL="400050">
              <a:buFont typeface="+mj-lt"/>
              <a:buAutoNum type="arabicPeriod"/>
            </a:pPr>
            <a:endParaRPr lang="en-US" sz="1800" dirty="0"/>
          </a:p>
          <a:p>
            <a:pPr marL="400050">
              <a:buFont typeface="+mj-lt"/>
              <a:buAutoNum type="arabicPeriod"/>
            </a:pPr>
            <a:endParaRPr lang="en-US" sz="1000" dirty="0" smtClean="0"/>
          </a:p>
          <a:p>
            <a:pPr marL="400050">
              <a:buFont typeface="+mj-lt"/>
              <a:buAutoNum type="arabicPeriod"/>
            </a:pPr>
            <a:endParaRPr lang="en-US" sz="1000" dirty="0" smtClean="0"/>
          </a:p>
          <a:p>
            <a:pPr marL="57150" indent="0">
              <a:buNone/>
            </a:pPr>
            <a:r>
              <a:rPr lang="en-US" altLang="ko-KR" sz="1800" dirty="0">
                <a:sym typeface="Wingdings" pitchFamily="2" charset="2"/>
              </a:rPr>
              <a:t> </a:t>
            </a:r>
            <a:r>
              <a:rPr lang="en-US" altLang="ko-KR" sz="1800" i="1" dirty="0">
                <a:sym typeface="Wingdings" pitchFamily="2" charset="2"/>
              </a:rPr>
              <a:t> VM (virtual machine) cleanly </a:t>
            </a:r>
            <a:r>
              <a:rPr lang="en-US" altLang="ko-KR" sz="1800" i="1" dirty="0" smtClean="0">
                <a:sym typeface="Wingdings" pitchFamily="2" charset="2"/>
              </a:rPr>
              <a:t>encapsulates </a:t>
            </a:r>
            <a:r>
              <a:rPr lang="en-US" altLang="ko-KR" sz="1800" i="1" dirty="0">
                <a:sym typeface="Wingdings" pitchFamily="2" charset="2"/>
              </a:rPr>
              <a:t>this complexity, but delays provisioning </a:t>
            </a:r>
          </a:p>
          <a:p>
            <a:pPr marL="57150" indent="0">
              <a:buNone/>
            </a:pPr>
            <a:endParaRPr lang="en-US" sz="2000" i="1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5247934" y="2827617"/>
            <a:ext cx="3205984" cy="2185559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Just-in-Time Provisioning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6/27/2013</a:t>
            </a:r>
            <a:endParaRPr lang="ko-KR" altLang="en-US"/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4788024" y="4670930"/>
            <a:ext cx="1076863" cy="19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1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altLang="ko-KR" b="1" dirty="0" smtClean="0">
                <a:latin typeface="Arial" pitchFamily="34" charset="0"/>
                <a:ea typeface="굴림" pitchFamily="34" charset="-127"/>
                <a:cs typeface="Arial" pitchFamily="34" charset="0"/>
              </a:rPr>
              <a:t>Cloudlet</a:t>
            </a:r>
            <a:endParaRPr lang="en-US" altLang="ko-KR" sz="2000" b="1" dirty="0">
              <a:latin typeface="Arial" pitchFamily="34" charset="0"/>
              <a:ea typeface="굴림" pitchFamily="34" charset="-127"/>
              <a:cs typeface="Arial" pitchFamily="34" charset="0"/>
            </a:endParaRPr>
          </a:p>
        </p:txBody>
      </p:sp>
      <p:pic>
        <p:nvPicPr>
          <p:cNvPr id="9" name="Picture 8" descr="https://encrypted-tbn2.google.com/images?q=tbn:ANd9GcT_pSAUdvy8IhXnaMnu9tzY7U94sbnz8qGrLy21kURFMBfUVhg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9537" y1="30901" x2="49537" y2="30901"/>
                        <a14:foregroundMark x1="34259" y1="34764" x2="34259" y2="34764"/>
                        <a14:foregroundMark x1="18056" y1="31330" x2="16667" y2="31330"/>
                        <a14:foregroundMark x1="2778" y1="19313" x2="2778" y2="19313"/>
                        <a14:foregroundMark x1="66204" y1="25751" x2="66204" y2="25751"/>
                        <a14:foregroundMark x1="80093" y1="24034" x2="80093" y2="24034"/>
                        <a14:foregroundMark x1="97685" y1="19313" x2="97685" y2="19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237" y="3174833"/>
            <a:ext cx="479167" cy="51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95536" y="5775647"/>
            <a:ext cx="8352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latin typeface="Calibri" pitchFamily="34" charset="0"/>
                <a:cs typeface="Calibri" pitchFamily="34" charset="0"/>
              </a:rPr>
              <a:t>GOAL : Just-in-time provisioning of </a:t>
            </a:r>
            <a:r>
              <a:rPr lang="en-US" sz="2200" b="1" i="1" dirty="0">
                <a:latin typeface="Calibri" pitchFamily="34" charset="0"/>
                <a:cs typeface="Calibri" pitchFamily="34" charset="0"/>
              </a:rPr>
              <a:t>a custom VM </a:t>
            </a:r>
            <a:r>
              <a:rPr lang="en-US" sz="2200" b="1" i="1" dirty="0" smtClean="0">
                <a:latin typeface="Calibri" pitchFamily="34" charset="0"/>
                <a:cs typeface="Calibri" pitchFamily="34" charset="0"/>
              </a:rPr>
              <a:t>for offloading</a:t>
            </a:r>
            <a:endParaRPr lang="en-US" sz="2200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 descr="C:\Users\krha\AppData\Local\Microsoft\Windows\Temporary Internet Files\Content.IE5\G1ZV6P8L\MC900434845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475" y="3763721"/>
            <a:ext cx="901147" cy="90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 Diagonal Corner Rectangle 11"/>
          <p:cNvSpPr/>
          <p:nvPr/>
        </p:nvSpPr>
        <p:spPr>
          <a:xfrm>
            <a:off x="395536" y="2861499"/>
            <a:ext cx="4104456" cy="114356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7150" indent="0">
              <a:lnSpc>
                <a:spcPct val="114000"/>
              </a:lnSpc>
              <a:buNone/>
            </a:pPr>
            <a:r>
              <a:rPr lang="en-US" altLang="ko-KR" sz="1600" i="1" dirty="0">
                <a:latin typeface="Arial" pitchFamily="34" charset="0"/>
                <a:cs typeface="Arial" pitchFamily="34" charset="0"/>
              </a:rPr>
              <a:t>A traveler </a:t>
            </a:r>
            <a:r>
              <a:rPr lang="en-US" altLang="ko-KR" sz="1600" i="1" dirty="0" smtClean="0">
                <a:latin typeface="Arial" pitchFamily="34" charset="0"/>
                <a:cs typeface="Arial" pitchFamily="34" charset="0"/>
              </a:rPr>
              <a:t>wants </a:t>
            </a:r>
            <a:r>
              <a:rPr lang="en-US" altLang="ko-KR" sz="1600" i="1" dirty="0">
                <a:latin typeface="Arial" pitchFamily="34" charset="0"/>
                <a:cs typeface="Arial" pitchFamily="34" charset="0"/>
              </a:rPr>
              <a:t>to use </a:t>
            </a:r>
            <a:r>
              <a:rPr lang="en-US" altLang="ko-KR" sz="1600" i="1" dirty="0" smtClean="0">
                <a:latin typeface="Arial" pitchFamily="34" charset="0"/>
                <a:cs typeface="Arial" pitchFamily="34" charset="0"/>
              </a:rPr>
              <a:t>natural language </a:t>
            </a:r>
            <a:r>
              <a:rPr lang="en-US" altLang="ko-KR" sz="1600" i="1" dirty="0">
                <a:latin typeface="Arial" pitchFamily="34" charset="0"/>
                <a:cs typeface="Arial" pitchFamily="34" charset="0"/>
              </a:rPr>
              <a:t/>
            </a:r>
            <a:br>
              <a:rPr lang="en-US" altLang="ko-KR" sz="1600" i="1" dirty="0">
                <a:latin typeface="Arial" pitchFamily="34" charset="0"/>
                <a:cs typeface="Arial" pitchFamily="34" charset="0"/>
              </a:rPr>
            </a:br>
            <a:r>
              <a:rPr lang="en-US" altLang="ko-KR" sz="1600" i="1" dirty="0">
                <a:latin typeface="Arial" pitchFamily="34" charset="0"/>
                <a:cs typeface="Arial" pitchFamily="34" charset="0"/>
              </a:rPr>
              <a:t>translation with speaker-trained voice </a:t>
            </a:r>
            <a:br>
              <a:rPr lang="en-US" altLang="ko-KR" sz="1600" i="1" dirty="0">
                <a:latin typeface="Arial" pitchFamily="34" charset="0"/>
                <a:cs typeface="Arial" pitchFamily="34" charset="0"/>
              </a:rPr>
            </a:br>
            <a:r>
              <a:rPr lang="en-US" altLang="ko-KR" sz="1600" i="1" dirty="0">
                <a:latin typeface="Arial" pitchFamily="34" charset="0"/>
                <a:cs typeface="Arial" pitchFamily="34" charset="0"/>
              </a:rPr>
              <a:t>recognition</a:t>
            </a:r>
            <a:endParaRPr lang="en-US" altLang="ko-K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79325" y="6284732"/>
            <a:ext cx="326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[intro]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[background][optimization][result][conclusion]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97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7151655" y="3645024"/>
            <a:ext cx="1512168" cy="186535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VM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673" y="1126671"/>
            <a:ext cx="8407127" cy="2302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VM Synthesis</a:t>
            </a:r>
            <a:r>
              <a:rPr lang="en-US" dirty="0" smtClean="0"/>
              <a:t>: dividing a custom VM </a:t>
            </a:r>
            <a:r>
              <a:rPr lang="en-US" dirty="0"/>
              <a:t>into two pieces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1800" i="1" dirty="0">
                <a:solidFill>
                  <a:srgbClr val="FF0000"/>
                </a:solidFill>
              </a:rPr>
              <a:t>Base VM</a:t>
            </a:r>
            <a:r>
              <a:rPr lang="en-US" sz="1800" dirty="0"/>
              <a:t>: Vanilla OS that contains </a:t>
            </a:r>
            <a:r>
              <a:rPr lang="en-US" altLang="ko-KR" sz="1800" dirty="0"/>
              <a:t>kernel and basic </a:t>
            </a:r>
            <a:r>
              <a:rPr lang="en-US" altLang="ko-KR" sz="1800" dirty="0" smtClean="0"/>
              <a:t>libraries</a:t>
            </a:r>
            <a:endParaRPr lang="en-US" altLang="ko-KR" sz="1800" dirty="0"/>
          </a:p>
          <a:p>
            <a:pPr marL="457200" indent="-457200">
              <a:buFont typeface="+mj-lt"/>
              <a:buAutoNum type="arabicParenR"/>
            </a:pPr>
            <a:r>
              <a:rPr lang="en-US" sz="1800" i="1" dirty="0" smtClean="0">
                <a:solidFill>
                  <a:srgbClr val="FF0000"/>
                </a:solidFill>
              </a:rPr>
              <a:t>VM overlay</a:t>
            </a:r>
            <a:r>
              <a:rPr lang="en-US" sz="1800" dirty="0" smtClean="0"/>
              <a:t>: </a:t>
            </a:r>
            <a:r>
              <a:rPr lang="en-US" sz="1800" dirty="0"/>
              <a:t>A</a:t>
            </a:r>
            <a:r>
              <a:rPr lang="en-US" altLang="ko-KR" sz="1800" dirty="0"/>
              <a:t> binary patch that contains </a:t>
            </a:r>
            <a:r>
              <a:rPr lang="en-US" altLang="ko-KR" sz="1800" dirty="0" smtClean="0"/>
              <a:t>customized parts</a:t>
            </a:r>
            <a:endParaRPr lang="en-US" altLang="ko-KR" sz="1800" dirty="0"/>
          </a:p>
          <a:p>
            <a:endParaRPr lang="en-US" sz="2400" dirty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6/27/2013</a:t>
            </a:r>
            <a:endParaRPr lang="ko-KR" altLang="en-US"/>
          </a:p>
        </p:txBody>
      </p:sp>
      <p:sp>
        <p:nvSpPr>
          <p:cNvPr id="6" name="모서리가 둥근 직사각형 69"/>
          <p:cNvSpPr/>
          <p:nvPr/>
        </p:nvSpPr>
        <p:spPr>
          <a:xfrm>
            <a:off x="440954" y="3957026"/>
            <a:ext cx="1152144" cy="5486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i="1" dirty="0" smtClean="0">
                <a:latin typeface="Times New Roman" pitchFamily="18" charset="0"/>
                <a:cs typeface="Times New Roman" pitchFamily="18" charset="0"/>
              </a:rPr>
              <a:t>Base Disk</a:t>
            </a:r>
            <a:endParaRPr lang="ko-KR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모서리가 둥근 직사각형 70"/>
          <p:cNvSpPr/>
          <p:nvPr/>
        </p:nvSpPr>
        <p:spPr>
          <a:xfrm>
            <a:off x="440954" y="4734436"/>
            <a:ext cx="1152144" cy="5486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i="1" dirty="0" smtClean="0">
                <a:latin typeface="Times New Roman" pitchFamily="18" charset="0"/>
                <a:cs typeface="Times New Roman" pitchFamily="18" charset="0"/>
              </a:rPr>
              <a:t>Base Memory</a:t>
            </a:r>
            <a:endParaRPr lang="ko-KR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모서리가 둥근 직사각형 69"/>
          <p:cNvSpPr/>
          <p:nvPr/>
        </p:nvSpPr>
        <p:spPr>
          <a:xfrm>
            <a:off x="2402077" y="3957026"/>
            <a:ext cx="1124084" cy="5486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i="1" dirty="0" smtClean="0">
                <a:latin typeface="Times New Roman" pitchFamily="18" charset="0"/>
                <a:cs typeface="Times New Roman" pitchFamily="18" charset="0"/>
              </a:rPr>
              <a:t>Modified Disk</a:t>
            </a:r>
            <a:endParaRPr lang="ko-KR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모서리가 둥근 직사각형 70"/>
          <p:cNvSpPr/>
          <p:nvPr/>
        </p:nvSpPr>
        <p:spPr>
          <a:xfrm>
            <a:off x="2402077" y="4734436"/>
            <a:ext cx="1124084" cy="5486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i="1" dirty="0" smtClean="0">
                <a:latin typeface="Times New Roman" pitchFamily="18" charset="0"/>
                <a:cs typeface="Times New Roman" pitchFamily="18" charset="0"/>
              </a:rPr>
              <a:t>Modified Memory</a:t>
            </a:r>
            <a:endParaRPr lang="ko-KR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3904" y="3212976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alibri" pitchFamily="34" charset="0"/>
                <a:cs typeface="Calibri" pitchFamily="34" charset="0"/>
              </a:rPr>
              <a:t>Base VM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2996952"/>
            <a:ext cx="1655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latin typeface="Calibri" pitchFamily="34" charset="0"/>
                <a:cs typeface="Calibri" pitchFamily="34" charset="0"/>
              </a:rPr>
              <a:t>Customized VM</a:t>
            </a:r>
            <a:br>
              <a:rPr lang="en-US" i="1" dirty="0" smtClean="0">
                <a:latin typeface="Calibri" pitchFamily="34" charset="0"/>
                <a:cs typeface="Calibri" pitchFamily="34" charset="0"/>
              </a:rPr>
            </a:br>
            <a:r>
              <a:rPr lang="en-US" i="1" dirty="0" smtClean="0">
                <a:latin typeface="Calibri" pitchFamily="34" charset="0"/>
                <a:cs typeface="Calibri" pitchFamily="34" charset="0"/>
              </a:rPr>
              <a:t>(Launch VM)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모서리가 둥근 직사각형 69"/>
          <p:cNvSpPr/>
          <p:nvPr/>
        </p:nvSpPr>
        <p:spPr>
          <a:xfrm>
            <a:off x="4572000" y="4734476"/>
            <a:ext cx="1118279" cy="5486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i="1" dirty="0" smtClean="0">
                <a:latin typeface="Times New Roman" pitchFamily="18" charset="0"/>
                <a:cs typeface="Times New Roman" pitchFamily="18" charset="0"/>
              </a:rPr>
              <a:t>Diff Memory</a:t>
            </a:r>
            <a:endParaRPr lang="ko-KR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모서리가 둥근 직사각형 69"/>
          <p:cNvSpPr/>
          <p:nvPr/>
        </p:nvSpPr>
        <p:spPr>
          <a:xfrm>
            <a:off x="4572000" y="3976628"/>
            <a:ext cx="1118279" cy="5486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i="1" dirty="0" smtClean="0">
                <a:latin typeface="Times New Roman" pitchFamily="18" charset="0"/>
                <a:cs typeface="Times New Roman" pitchFamily="18" charset="0"/>
              </a:rPr>
              <a:t>Diff Disk</a:t>
            </a:r>
            <a:endParaRPr lang="ko-KR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85701" y="4237236"/>
            <a:ext cx="421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9912" y="4257378"/>
            <a:ext cx="516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57906" y="3207256"/>
            <a:ext cx="1308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Binary delta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모서리가 둥근 직사각형 69"/>
          <p:cNvSpPr/>
          <p:nvPr/>
        </p:nvSpPr>
        <p:spPr>
          <a:xfrm>
            <a:off x="7308304" y="4734476"/>
            <a:ext cx="1189312" cy="5486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i="1" dirty="0" smtClean="0">
                <a:latin typeface="Times New Roman" pitchFamily="18" charset="0"/>
                <a:cs typeface="Times New Roman" pitchFamily="18" charset="0"/>
              </a:rPr>
              <a:t>Overlay Memory</a:t>
            </a:r>
            <a:endParaRPr lang="ko-KR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모서리가 둥근 직사각형 69"/>
          <p:cNvSpPr/>
          <p:nvPr/>
        </p:nvSpPr>
        <p:spPr>
          <a:xfrm>
            <a:off x="7308304" y="3976628"/>
            <a:ext cx="1189312" cy="5486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i="1" dirty="0" smtClean="0">
                <a:latin typeface="Times New Roman" pitchFamily="18" charset="0"/>
                <a:cs typeface="Times New Roman" pitchFamily="18" charset="0"/>
              </a:rPr>
              <a:t>Overlay Disk</a:t>
            </a:r>
            <a:endParaRPr lang="ko-KR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71728" y="3219832"/>
            <a:ext cx="1277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VM overlay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884513" y="4597276"/>
            <a:ext cx="12797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940152" y="4173718"/>
            <a:ext cx="1118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Compress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9673" y="3645024"/>
            <a:ext cx="1512168" cy="1865352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2195736" y="3645024"/>
            <a:ext cx="1512168" cy="1865352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355976" y="3645024"/>
            <a:ext cx="1512168" cy="1865352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510633" y="6284732"/>
            <a:ext cx="3633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[intro]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[background]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[optimization][result][conclusion]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58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타원 30"/>
          <p:cNvSpPr/>
          <p:nvPr/>
        </p:nvSpPr>
        <p:spPr>
          <a:xfrm>
            <a:off x="1259632" y="1866998"/>
            <a:ext cx="6084988" cy="4082282"/>
          </a:xfrm>
          <a:prstGeom prst="ellipse">
            <a:avLst/>
          </a:prstGeom>
          <a:solidFill>
            <a:srgbClr val="E9EFF7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VM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6671"/>
            <a:ext cx="8229600" cy="8621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Steps  for VM </a:t>
            </a:r>
            <a:r>
              <a:rPr lang="en-US" b="1" dirty="0"/>
              <a:t>synthesis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6/27/2013</a:t>
            </a:r>
            <a:endParaRPr lang="ko-KR" alt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092280" y="2502242"/>
            <a:ext cx="19442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sz="1600" b="0" dirty="0">
                <a:solidFill>
                  <a:schemeClr val="tx1"/>
                </a:solidFill>
                <a:latin typeface="Arial" charset="0"/>
              </a:rPr>
              <a:t>w</a:t>
            </a:r>
            <a:r>
              <a:rPr lang="en-US" sz="1600" b="0" dirty="0" smtClean="0">
                <a:solidFill>
                  <a:schemeClr val="tx1"/>
                </a:solidFill>
                <a:latin typeface="Arial" charset="0"/>
              </a:rPr>
              <a:t>ith pre-populated </a:t>
            </a:r>
            <a:br>
              <a:rPr lang="en-US" sz="1600" b="0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1600" b="0" i="1" dirty="0" smtClean="0">
                <a:solidFill>
                  <a:schemeClr val="tx1"/>
                </a:solidFill>
                <a:latin typeface="Arial" charset="0"/>
              </a:rPr>
              <a:t>base VM</a:t>
            </a:r>
            <a:endParaRPr lang="en-US" sz="1600" b="0" i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17" name="Group 47"/>
          <p:cNvGrpSpPr>
            <a:grpSpLocks/>
          </p:cNvGrpSpPr>
          <p:nvPr/>
        </p:nvGrpSpPr>
        <p:grpSpPr bwMode="auto">
          <a:xfrm>
            <a:off x="2195736" y="2451287"/>
            <a:ext cx="2601232" cy="462155"/>
            <a:chOff x="1551" y="1511"/>
            <a:chExt cx="1392" cy="398"/>
          </a:xfrm>
        </p:grpSpPr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 rot="398695">
              <a:off x="1856" y="1617"/>
              <a:ext cx="67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" pitchFamily="18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sz="1600" i="1" dirty="0">
                  <a:solidFill>
                    <a:schemeClr val="accent1"/>
                  </a:solidFill>
                  <a:latin typeface="Arial" charset="0"/>
                </a:rPr>
                <a:t>VM overlay</a:t>
              </a:r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1551" y="1511"/>
              <a:ext cx="1392" cy="19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/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4865720" y="2599862"/>
            <a:ext cx="1620957" cy="93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Synthesize VM</a:t>
            </a:r>
          </a:p>
          <a:p>
            <a:pPr>
              <a:lnSpc>
                <a:spcPct val="114000"/>
              </a:lnSpc>
            </a:pPr>
            <a:r>
              <a:rPr lang="en-US" sz="1600" dirty="0">
                <a:solidFill>
                  <a:srgbClr val="FF0000"/>
                </a:solidFill>
                <a:latin typeface="Arial" charset="0"/>
              </a:rPr>
              <a:t>-</a:t>
            </a: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 Decompress</a:t>
            </a:r>
            <a:endParaRPr lang="en-US" sz="1600" dirty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114000"/>
              </a:lnSpc>
            </a:pP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- Apply delta</a:t>
            </a:r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865720" y="3648003"/>
            <a:ext cx="1210588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</a:rPr>
              <a:t>Resume</a:t>
            </a:r>
            <a:br>
              <a:rPr lang="en-US" sz="1600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Arial" charset="0"/>
              </a:rPr>
              <a:t>launch VM</a:t>
            </a:r>
            <a:endParaRPr lang="en-US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" name="Text Box 38"/>
          <p:cNvSpPr txBox="1">
            <a:spLocks noChangeArrowheads="1"/>
          </p:cNvSpPr>
          <p:nvPr/>
        </p:nvSpPr>
        <p:spPr bwMode="auto">
          <a:xfrm>
            <a:off x="677840" y="2204864"/>
            <a:ext cx="5706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r>
              <a:rPr lang="en-US" sz="2000" dirty="0" smtClean="0">
                <a:solidFill>
                  <a:schemeClr val="accent1"/>
                </a:solidFill>
                <a:latin typeface="Arial" charset="0"/>
              </a:rPr>
              <a:t>User</a:t>
            </a:r>
            <a:endParaRPr lang="en-US" sz="18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31" name="AutoShape 41"/>
          <p:cNvSpPr>
            <a:spLocks noChangeArrowheads="1"/>
          </p:cNvSpPr>
          <p:nvPr/>
        </p:nvSpPr>
        <p:spPr bwMode="auto">
          <a:xfrm>
            <a:off x="2195736" y="4509120"/>
            <a:ext cx="3744416" cy="792088"/>
          </a:xfrm>
          <a:prstGeom prst="rightArrow">
            <a:avLst>
              <a:gd name="adj1" fmla="val 59003"/>
              <a:gd name="adj2" fmla="val 69059"/>
            </a:avLst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Offload operations</a:t>
            </a:r>
            <a:endParaRPr lang="en-US" sz="16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grpSp>
        <p:nvGrpSpPr>
          <p:cNvPr id="32" name="Group 48"/>
          <p:cNvGrpSpPr>
            <a:grpSpLocks/>
          </p:cNvGrpSpPr>
          <p:nvPr/>
        </p:nvGrpSpPr>
        <p:grpSpPr bwMode="auto">
          <a:xfrm>
            <a:off x="2195736" y="3829763"/>
            <a:ext cx="2617705" cy="448220"/>
            <a:chOff x="1647" y="2339"/>
            <a:chExt cx="1296" cy="386"/>
          </a:xfrm>
        </p:grpSpPr>
        <p:sp>
          <p:nvSpPr>
            <p:cNvPr id="33" name="Line 43"/>
            <p:cNvSpPr>
              <a:spLocks noChangeShapeType="1"/>
            </p:cNvSpPr>
            <p:nvPr/>
          </p:nvSpPr>
          <p:spPr bwMode="auto">
            <a:xfrm flipV="1">
              <a:off x="1647" y="2339"/>
              <a:ext cx="1296" cy="24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 type="triangl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" name="Text Box 44"/>
            <p:cNvSpPr txBox="1">
              <a:spLocks noChangeArrowheads="1"/>
            </p:cNvSpPr>
            <p:nvPr/>
          </p:nvSpPr>
          <p:spPr bwMode="auto">
            <a:xfrm rot="20988745">
              <a:off x="2139" y="2433"/>
              <a:ext cx="362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" pitchFamily="18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sz="1600" i="1" dirty="0">
                  <a:solidFill>
                    <a:schemeClr val="accent1"/>
                  </a:solidFill>
                  <a:latin typeface="Arial" charset="0"/>
                </a:rPr>
                <a:t>ready</a:t>
              </a:r>
            </a:p>
          </p:txBody>
        </p:sp>
      </p:grpSp>
      <p:pic>
        <p:nvPicPr>
          <p:cNvPr id="39" name="Picture 36" descr="C:\Users\krha\AppData\Local\Microsoft\Windows\Temporary Internet Files\Content.IE5\G1ZV6P8L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569" y="3441344"/>
            <a:ext cx="1510633" cy="133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 Box 38"/>
          <p:cNvSpPr txBox="1">
            <a:spLocks noChangeArrowheads="1"/>
          </p:cNvSpPr>
          <p:nvPr/>
        </p:nvSpPr>
        <p:spPr bwMode="auto">
          <a:xfrm>
            <a:off x="7602795" y="2204864"/>
            <a:ext cx="102592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r>
              <a:rPr lang="en-US" sz="2000" dirty="0" smtClean="0">
                <a:solidFill>
                  <a:schemeClr val="accent1"/>
                </a:solidFill>
                <a:latin typeface="Arial" charset="0"/>
              </a:rPr>
              <a:t>Cloudlet</a:t>
            </a:r>
            <a:endParaRPr lang="en-US" sz="2000" dirty="0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43" name="Picture 2" descr="https://encrypted-tbn3.google.com/images?q=tbn:ANd9GcQii30ILaaTWu2bgRmPcPDsdoKcfqj8UhV-z8u6VYZUWczExhFOo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6538" y1="20619" x2="56538" y2="20619"/>
                        <a14:foregroundMark x1="54615" y1="69072" x2="54615" y2="69072"/>
                        <a14:foregroundMark x1="85769" y1="85567" x2="85769" y2="85567"/>
                        <a14:foregroundMark x1="72692" y1="25258" x2="72692" y2="25258"/>
                        <a14:foregroundMark x1="65769" y1="22165" x2="65769" y2="22165"/>
                        <a14:foregroundMark x1="60769" y1="21649" x2="60769" y2="21649"/>
                        <a14:foregroundMark x1="20385" y1="53093" x2="20385" y2="53093"/>
                        <a14:foregroundMark x1="10385" y1="54124" x2="10385" y2="54124"/>
                        <a14:foregroundMark x1="5000" y1="63918" x2="5000" y2="64948"/>
                        <a14:foregroundMark x1="4231" y1="68557" x2="5000" y2="68557"/>
                        <a14:foregroundMark x1="11538" y1="63402" x2="11538" y2="63402"/>
                        <a14:foregroundMark x1="11154" y1="54639" x2="11154" y2="54639"/>
                        <a14:foregroundMark x1="14231" y1="48969" x2="14231" y2="48969"/>
                        <a14:foregroundMark x1="16154" y1="45876" x2="16538" y2="44845"/>
                        <a14:foregroundMark x1="18077" y1="41753" x2="18077" y2="41753"/>
                        <a14:foregroundMark x1="18846" y1="41237" x2="19615" y2="40722"/>
                        <a14:foregroundMark x1="20769" y1="39691" x2="21923" y2="38660"/>
                        <a14:foregroundMark x1="22308" y1="37113" x2="22308" y2="37113"/>
                        <a14:foregroundMark x1="16923" y1="37113" x2="15385" y2="39691"/>
                        <a14:foregroundMark x1="13846" y1="42784" x2="13462" y2="45361"/>
                        <a14:foregroundMark x1="12308" y1="46392" x2="11154" y2="47938"/>
                        <a14:foregroundMark x1="8077" y1="48969" x2="7308" y2="50515"/>
                        <a14:foregroundMark x1="5769" y1="55155" x2="5769" y2="55155"/>
                        <a14:foregroundMark x1="32692" y1="25258" x2="32692" y2="25258"/>
                        <a14:foregroundMark x1="36923" y1="20619" x2="38077" y2="20103"/>
                        <a14:foregroundMark x1="41154" y1="18041" x2="41154" y2="18041"/>
                        <a14:foregroundMark x1="48077" y1="19072" x2="49231" y2="20103"/>
                        <a14:foregroundMark x1="51923" y1="20103" x2="51923" y2="20103"/>
                        <a14:foregroundMark x1="57308" y1="12887" x2="57308" y2="12887"/>
                        <a14:foregroundMark x1="35769" y1="60825" x2="35769" y2="60825"/>
                        <a14:foregroundMark x1="73462" y1="73196" x2="73462" y2="74742"/>
                        <a14:foregroundMark x1="71923" y1="80928" x2="71154" y2="82990"/>
                        <a14:foregroundMark x1="70385" y1="90722" x2="70000" y2="93299"/>
                        <a14:foregroundMark x1="70000" y1="96392" x2="71923" y2="96392"/>
                        <a14:foregroundMark x1="76538" y1="96392" x2="78077" y2="95361"/>
                        <a14:foregroundMark x1="95000" y1="25258" x2="95000" y2="25258"/>
                        <a14:foregroundMark x1="92308" y1="31443" x2="92308" y2="31443"/>
                        <a14:foregroundMark x1="91154" y1="34536" x2="91154" y2="34536"/>
                        <a14:foregroundMark x1="89615" y1="37629" x2="89231" y2="39691"/>
                        <a14:foregroundMark x1="88462" y1="41753" x2="88077" y2="42784"/>
                        <a14:foregroundMark x1="81923" y1="28351" x2="81923" y2="28351"/>
                        <a14:foregroundMark x1="85769" y1="14948" x2="85769" y2="14948"/>
                        <a14:foregroundMark x1="78462" y1="13402" x2="78462" y2="13402"/>
                        <a14:foregroundMark x1="73846" y1="12887" x2="73846" y2="12887"/>
                        <a14:foregroundMark x1="68462" y1="11340" x2="68462" y2="11340"/>
                        <a14:foregroundMark x1="65385" y1="10825" x2="65385" y2="10825"/>
                        <a14:foregroundMark x1="61154" y1="10825" x2="61154" y2="10825"/>
                        <a14:foregroundMark x1="58077" y1="10309" x2="58077" y2="10309"/>
                        <a14:foregroundMark x1="55000" y1="8763" x2="55000" y2="8763"/>
                        <a14:foregroundMark x1="91923" y1="35567" x2="91923" y2="35567"/>
                        <a14:foregroundMark x1="90769" y1="38660" x2="90769" y2="38660"/>
                        <a14:foregroundMark x1="89615" y1="41237" x2="89615" y2="41237"/>
                        <a14:foregroundMark x1="89231" y1="42784" x2="89231" y2="42784"/>
                        <a14:foregroundMark x1="88462" y1="42784" x2="87308" y2="443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4" y="2636912"/>
            <a:ext cx="1324372" cy="98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직사각형 27"/>
          <p:cNvSpPr/>
          <p:nvPr/>
        </p:nvSpPr>
        <p:spPr>
          <a:xfrm>
            <a:off x="6091575" y="3657467"/>
            <a:ext cx="1218263" cy="1866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rtlCol="0" anchor="ctr"/>
          <a:lstStyle/>
          <a:p>
            <a:pPr algn="ctr"/>
            <a:r>
              <a:rPr lang="en-US" altLang="ko-KR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Backend</a:t>
            </a:r>
          </a:p>
          <a:p>
            <a:pPr algn="ctr"/>
            <a:r>
              <a:rPr lang="en-US" altLang="ko-KR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Server in VM</a:t>
            </a:r>
            <a:endParaRPr lang="ko-KR" altLang="en-US" sz="16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35" descr="https://encrypted-tbn2.google.com/images?q=tbn:ANd9GcT_pSAUdvy8IhXnaMnu9tzY7U94sbnz8qGrLy21kURFMBfUVhg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436" y="1708777"/>
            <a:ext cx="623183" cy="67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510633" y="6284732"/>
            <a:ext cx="3633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[intro]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[background]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[optimization][result][conclusion]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02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VM Synthesis – Baseline Performance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Performance measurement with rich, interactive applications</a:t>
            </a:r>
            <a:endParaRPr lang="en-US" sz="2000" dirty="0"/>
          </a:p>
          <a:p>
            <a:r>
              <a:rPr lang="en-US" altLang="ko-KR" sz="2000" i="1" dirty="0" smtClean="0"/>
              <a:t>Base VM</a:t>
            </a:r>
            <a:r>
              <a:rPr lang="en-US" altLang="ko-KR" sz="2000" dirty="0" smtClean="0"/>
              <a:t>: </a:t>
            </a:r>
            <a:r>
              <a:rPr lang="en-US" altLang="ko-KR" sz="2000" i="1" dirty="0" smtClean="0"/>
              <a:t>Windows 7 </a:t>
            </a:r>
            <a:r>
              <a:rPr lang="en-US" altLang="ko-KR" sz="2000" dirty="0" smtClean="0"/>
              <a:t>and </a:t>
            </a:r>
            <a:r>
              <a:rPr lang="en-US" altLang="ko-KR" sz="2000" i="1" dirty="0" smtClean="0"/>
              <a:t>Ubuntu 12.04</a:t>
            </a:r>
            <a:endParaRPr lang="en-US" altLang="ko-KR" sz="2000" i="1" dirty="0"/>
          </a:p>
          <a:p>
            <a:pPr lvl="1"/>
            <a:r>
              <a:rPr lang="en-US" altLang="ko-KR" b="1" dirty="0" smtClean="0"/>
              <a:t>8GB </a:t>
            </a:r>
            <a:r>
              <a:rPr lang="en-US" altLang="ko-KR" i="1" dirty="0"/>
              <a:t>base disk</a:t>
            </a:r>
            <a:r>
              <a:rPr lang="en-US" altLang="ko-KR" dirty="0"/>
              <a:t> and </a:t>
            </a:r>
            <a:r>
              <a:rPr lang="en-US" altLang="ko-KR" b="1" dirty="0"/>
              <a:t>1GB </a:t>
            </a:r>
            <a:r>
              <a:rPr lang="en-US" altLang="ko-KR" i="1" dirty="0"/>
              <a:t>base memory</a:t>
            </a:r>
            <a:r>
              <a:rPr lang="en-US" altLang="ko-KR" dirty="0"/>
              <a:t> </a:t>
            </a:r>
          </a:p>
          <a:p>
            <a:endParaRPr lang="en-US" dirty="0"/>
          </a:p>
        </p:txBody>
      </p:sp>
      <p:graphicFrame>
        <p:nvGraphicFramePr>
          <p:cNvPr id="4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2350215"/>
              </p:ext>
            </p:extLst>
          </p:nvPr>
        </p:nvGraphicFramePr>
        <p:xfrm>
          <a:off x="683568" y="2575938"/>
          <a:ext cx="7704855" cy="2544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971"/>
                <a:gridCol w="1540971"/>
                <a:gridCol w="1310546"/>
                <a:gridCol w="1771396"/>
                <a:gridCol w="1540971"/>
              </a:tblGrid>
              <a:tr h="349753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Application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Install size</a:t>
                      </a:r>
                      <a:r>
                        <a:rPr lang="en-US" sz="1800" baseline="0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800" baseline="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800" baseline="0" dirty="0" smtClean="0">
                          <a:latin typeface="Calibri" pitchFamily="34" charset="0"/>
                          <a:cs typeface="Calibri" pitchFamily="34" charset="0"/>
                        </a:rPr>
                        <a:t>(MB)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Overlay Size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Synthesis</a:t>
                      </a:r>
                      <a:r>
                        <a:rPr lang="en-US" sz="1800" baseline="0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800" baseline="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time (s)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497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Disk (MB)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Memory (MB)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dirty="0" smtClean="0">
                          <a:latin typeface="Calibri" pitchFamily="34" charset="0"/>
                          <a:cs typeface="Calibri" pitchFamily="34" charset="0"/>
                        </a:rPr>
                        <a:t>OBJECT</a:t>
                      </a:r>
                      <a:endParaRPr lang="en-US" sz="1800" b="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39.5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92.8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113.3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libri" pitchFamily="34" charset="0"/>
                          <a:cs typeface="Calibri" pitchFamily="34" charset="0"/>
                        </a:rPr>
                        <a:t>62.8</a:t>
                      </a:r>
                      <a:endParaRPr lang="en-US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49753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dirty="0" smtClean="0">
                          <a:latin typeface="Calibri" pitchFamily="34" charset="0"/>
                          <a:cs typeface="Calibri" pitchFamily="34" charset="0"/>
                        </a:rPr>
                        <a:t>FACE</a:t>
                      </a:r>
                      <a:endParaRPr lang="en-US" sz="1800" b="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8.3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21.8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99.2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libri" pitchFamily="34" charset="0"/>
                          <a:cs typeface="Calibri" pitchFamily="34" charset="0"/>
                        </a:rPr>
                        <a:t>37.0</a:t>
                      </a:r>
                      <a:endParaRPr lang="en-US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49753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dirty="0" smtClean="0">
                          <a:latin typeface="Calibri" pitchFamily="34" charset="0"/>
                          <a:cs typeface="Calibri" pitchFamily="34" charset="0"/>
                        </a:rPr>
                        <a:t>SPEECH</a:t>
                      </a:r>
                      <a:endParaRPr lang="en-US" sz="1800" b="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64.8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106.2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111.5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libri" pitchFamily="34" charset="0"/>
                          <a:cs typeface="Calibri" pitchFamily="34" charset="0"/>
                        </a:rPr>
                        <a:t>63.0</a:t>
                      </a:r>
                      <a:endParaRPr lang="en-US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49753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dirty="0" smtClean="0">
                          <a:latin typeface="Calibri" pitchFamily="34" charset="0"/>
                          <a:cs typeface="Calibri" pitchFamily="34" charset="0"/>
                        </a:rPr>
                        <a:t>AR</a:t>
                      </a:r>
                      <a:endParaRPr lang="en-US" sz="1800" b="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97.5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192.3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287.9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libri" pitchFamily="34" charset="0"/>
                          <a:cs typeface="Calibri" pitchFamily="34" charset="0"/>
                        </a:rPr>
                        <a:t>140.2</a:t>
                      </a:r>
                      <a:endParaRPr lang="en-US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49753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dirty="0" smtClean="0">
                          <a:latin typeface="Calibri" pitchFamily="34" charset="0"/>
                          <a:cs typeface="Calibri" pitchFamily="34" charset="0"/>
                        </a:rPr>
                        <a:t>FLUID</a:t>
                      </a:r>
                      <a:endParaRPr lang="en-US" sz="1800" b="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1.8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14.1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libri" pitchFamily="34" charset="0"/>
                          <a:cs typeface="Calibri" pitchFamily="34" charset="0"/>
                        </a:rPr>
                        <a:t>7.3</a:t>
                      </a:r>
                      <a:endParaRPr lang="en-US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5589240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lnSpc>
                <a:spcPct val="114000"/>
              </a:lnSpc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1" hangingPunct="1">
              <a:lnSpc>
                <a:spcPct val="114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914400" rtl="0" eaLnBrk="1" latinLnBrk="1" hangingPunct="1">
              <a:lnSpc>
                <a:spcPct val="114000"/>
              </a:lnSpc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914400" rtl="0" eaLnBrk="1" latinLnBrk="1" hangingPunct="1">
              <a:lnSpc>
                <a:spcPct val="114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1" hangingPunct="1">
              <a:lnSpc>
                <a:spcPct val="114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en-US" b="1" i="1" dirty="0" smtClean="0"/>
              <a:t>Reduce VM synthesis time as little as 10 seconds!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56176" y="5168225"/>
            <a:ext cx="2203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802.11n </a:t>
            </a:r>
            <a:r>
              <a:rPr lang="en-US" sz="1200" dirty="0" err="1">
                <a:latin typeface="Calibri" pitchFamily="34" charset="0"/>
              </a:rPr>
              <a:t>WiFi</a:t>
            </a:r>
            <a:r>
              <a:rPr lang="en-US" sz="1200" dirty="0">
                <a:latin typeface="Calibri" pitchFamily="34" charset="0"/>
              </a:rPr>
              <a:t> (average 38 Mbps)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6/27/2013</a:t>
            </a:r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510633" y="6284732"/>
            <a:ext cx="3633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[intro]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[background]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[optimization][result][conclusion]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2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</a:t>
            </a:r>
            <a:r>
              <a:rPr lang="en-US" dirty="0" smtClean="0"/>
              <a:t>of Optimizations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0405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Minimize </a:t>
            </a:r>
            <a:r>
              <a:rPr lang="en-US" sz="2000" i="1" dirty="0" smtClean="0"/>
              <a:t>VM overlay</a:t>
            </a:r>
            <a:r>
              <a:rPr lang="en-US" sz="2000" dirty="0" smtClean="0"/>
              <a:t> size</a:t>
            </a:r>
          </a:p>
        </p:txBody>
      </p:sp>
      <p:sp>
        <p:nvSpPr>
          <p:cNvPr id="35" name="직사각형 3"/>
          <p:cNvSpPr/>
          <p:nvPr/>
        </p:nvSpPr>
        <p:spPr>
          <a:xfrm>
            <a:off x="5580111" y="2638803"/>
            <a:ext cx="2520280" cy="3357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2" descr="clo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0" b="39771"/>
          <a:stretch>
            <a:fillRect/>
          </a:stretch>
        </p:blipFill>
        <p:spPr bwMode="auto">
          <a:xfrm>
            <a:off x="6156175" y="4600666"/>
            <a:ext cx="2448273" cy="15581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직사각형 4"/>
          <p:cNvSpPr/>
          <p:nvPr/>
        </p:nvSpPr>
        <p:spPr>
          <a:xfrm>
            <a:off x="827584" y="2636913"/>
            <a:ext cx="2502681" cy="33233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6" descr="C:\Users\krha\AppData\Local\Microsoft\Windows\Temporary Internet Files\Content.IE5\G1ZV6P8L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1224136" cy="122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모서리가 둥근 직사각형 69"/>
          <p:cNvSpPr/>
          <p:nvPr/>
        </p:nvSpPr>
        <p:spPr>
          <a:xfrm>
            <a:off x="1376061" y="3755896"/>
            <a:ext cx="1639350" cy="3657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i="1" dirty="0" smtClean="0">
                <a:latin typeface="Times New Roman" pitchFamily="18" charset="0"/>
                <a:cs typeface="Times New Roman" pitchFamily="18" charset="0"/>
              </a:rPr>
              <a:t>Deduplication</a:t>
            </a:r>
            <a:endParaRPr lang="ko-KR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모서리가 둥근 직사각형 69"/>
          <p:cNvSpPr/>
          <p:nvPr/>
        </p:nvSpPr>
        <p:spPr>
          <a:xfrm>
            <a:off x="1331640" y="4365104"/>
            <a:ext cx="1728192" cy="5486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i="1" dirty="0" smtClean="0">
                <a:latin typeface="Times New Roman" pitchFamily="18" charset="0"/>
                <a:cs typeface="Times New Roman" pitchFamily="18" charset="0"/>
              </a:rPr>
              <a:t>Reducing Semantic Gaps</a:t>
            </a:r>
            <a:endParaRPr lang="ko-KR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직선 화살표 연결선 7"/>
          <p:cNvCxnSpPr>
            <a:stCxn id="48" idx="4"/>
            <a:endCxn id="41" idx="0"/>
          </p:cNvCxnSpPr>
          <p:nvPr/>
        </p:nvCxnSpPr>
        <p:spPr>
          <a:xfrm>
            <a:off x="2195736" y="3528432"/>
            <a:ext cx="0" cy="227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직선 화살표 연결선 8"/>
          <p:cNvCxnSpPr>
            <a:stCxn id="41" idx="2"/>
            <a:endCxn id="44" idx="0"/>
          </p:cNvCxnSpPr>
          <p:nvPr/>
        </p:nvCxnSpPr>
        <p:spPr>
          <a:xfrm>
            <a:off x="2195736" y="4121656"/>
            <a:ext cx="0" cy="243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직선 화살표 연결선 9"/>
          <p:cNvCxnSpPr>
            <a:stCxn id="44" idx="2"/>
            <a:endCxn id="60" idx="0"/>
          </p:cNvCxnSpPr>
          <p:nvPr/>
        </p:nvCxnSpPr>
        <p:spPr>
          <a:xfrm>
            <a:off x="2195736" y="4913744"/>
            <a:ext cx="0" cy="2560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모서리가 둥근 직사각형 69"/>
          <p:cNvSpPr/>
          <p:nvPr/>
        </p:nvSpPr>
        <p:spPr>
          <a:xfrm>
            <a:off x="1376061" y="2979792"/>
            <a:ext cx="1639350" cy="54864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Launch VM</a:t>
            </a:r>
            <a:endParaRPr lang="ko-KR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7544" y="2132856"/>
            <a:ext cx="3282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Creating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VM overlay (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offline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6786869" y="5686490"/>
            <a:ext cx="875240" cy="221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 anchor="ctr" anchorCtr="1">
            <a:spAutoFit/>
          </a:bodyPr>
          <a:lstStyle>
            <a:lvl1pPr defTabSz="469900" eaLnBrk="0" hangingPunct="0">
              <a:defRPr sz="7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69900" eaLnBrk="0" hangingPunct="0">
              <a:defRPr sz="7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69900" eaLnBrk="0" hangingPunct="0">
              <a:defRPr sz="7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69900" eaLnBrk="0" hangingPunct="0">
              <a:defRPr sz="7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69900" eaLnBrk="0" hangingPunct="0">
              <a:defRPr sz="7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altLang="ko-KR" sz="2000" b="1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new site</a:t>
            </a:r>
            <a:endParaRPr lang="en-US" altLang="ko-KR" sz="2000" b="1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630935" y="2132856"/>
            <a:ext cx="2613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VM synthesis (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runtime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모서리가 둥근 직사각형 69"/>
          <p:cNvSpPr/>
          <p:nvPr/>
        </p:nvSpPr>
        <p:spPr>
          <a:xfrm>
            <a:off x="5768549" y="3639304"/>
            <a:ext cx="1639350" cy="3657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Pipelining</a:t>
            </a:r>
            <a:endParaRPr lang="ko-KR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직선 화살표 연결선 22"/>
          <p:cNvCxnSpPr>
            <a:stCxn id="53" idx="2"/>
            <a:endCxn id="62" idx="0"/>
          </p:cNvCxnSpPr>
          <p:nvPr/>
        </p:nvCxnSpPr>
        <p:spPr>
          <a:xfrm>
            <a:off x="6588224" y="400506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직선 화살표 연결선 25"/>
          <p:cNvCxnSpPr>
            <a:stCxn id="61" idx="4"/>
            <a:endCxn id="53" idx="0"/>
          </p:cNvCxnSpPr>
          <p:nvPr/>
        </p:nvCxnSpPr>
        <p:spPr>
          <a:xfrm>
            <a:off x="6588224" y="3364241"/>
            <a:ext cx="0" cy="275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직선 화살표 연결선 26"/>
          <p:cNvCxnSpPr>
            <a:stCxn id="62" idx="2"/>
          </p:cNvCxnSpPr>
          <p:nvPr/>
        </p:nvCxnSpPr>
        <p:spPr>
          <a:xfrm>
            <a:off x="6588224" y="4658856"/>
            <a:ext cx="0" cy="642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7" name="Picture 36" descr="C:\Users\krha\AppData\Local\Microsoft\Windows\Temporary Internet Files\Content.IE5\G1ZV6P8L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491" y="4451149"/>
            <a:ext cx="1224136" cy="122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모서리가 둥근 직사각형 69"/>
          <p:cNvSpPr/>
          <p:nvPr/>
        </p:nvSpPr>
        <p:spPr>
          <a:xfrm>
            <a:off x="5768549" y="5013176"/>
            <a:ext cx="1639350" cy="54864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Launch VM</a:t>
            </a:r>
            <a:endParaRPr lang="ko-KR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모서리가 둥근 직사각형 69"/>
          <p:cNvSpPr/>
          <p:nvPr/>
        </p:nvSpPr>
        <p:spPr>
          <a:xfrm>
            <a:off x="1376061" y="5169805"/>
            <a:ext cx="1639350" cy="548640"/>
          </a:xfrm>
          <a:prstGeom prst="ellipse">
            <a:avLst/>
          </a:pr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VM</a:t>
            </a:r>
          </a:p>
          <a:p>
            <a:pPr algn="ctr"/>
            <a:r>
              <a:rPr lang="en-US" altLang="ko-KR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overlay</a:t>
            </a:r>
            <a:endParaRPr lang="ko-KR" altLang="en-US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모서리가 둥근 직사각형 69"/>
          <p:cNvSpPr/>
          <p:nvPr/>
        </p:nvSpPr>
        <p:spPr>
          <a:xfrm>
            <a:off x="5768549" y="2815601"/>
            <a:ext cx="1639350" cy="548640"/>
          </a:xfrm>
          <a:prstGeom prst="ellipse">
            <a:avLst/>
          </a:pr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VM</a:t>
            </a:r>
          </a:p>
          <a:p>
            <a:pPr algn="ctr"/>
            <a:r>
              <a:rPr lang="en-US" altLang="ko-KR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overlay</a:t>
            </a:r>
            <a:endParaRPr lang="ko-KR" altLang="en-US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모서리가 둥근 직사각형 69"/>
          <p:cNvSpPr/>
          <p:nvPr/>
        </p:nvSpPr>
        <p:spPr>
          <a:xfrm>
            <a:off x="5724128" y="4293096"/>
            <a:ext cx="1728192" cy="3657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Early Start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6/27/2013</a:t>
            </a:r>
            <a:endParaRPr lang="ko-KR" altLang="en-US"/>
          </a:p>
        </p:txBody>
      </p:sp>
      <p:cxnSp>
        <p:nvCxnSpPr>
          <p:cNvPr id="28" name="구부러진 연결선 27"/>
          <p:cNvCxnSpPr>
            <a:stCxn id="30" idx="0"/>
            <a:endCxn id="29" idx="2"/>
          </p:cNvCxnSpPr>
          <p:nvPr/>
        </p:nvCxnSpPr>
        <p:spPr>
          <a:xfrm rot="5400000" flipH="1" flipV="1">
            <a:off x="3702238" y="3713268"/>
            <a:ext cx="1451492" cy="1100897"/>
          </a:xfrm>
          <a:prstGeom prst="curvedConnector3">
            <a:avLst>
              <a:gd name="adj1" fmla="val 50000"/>
            </a:avLst>
          </a:prstGeom>
          <a:ln>
            <a:prstDash val="sysDash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Picture 36" descr="C:\Users\krha\Desktop\photo 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9" t="10468" r="19931" b="7909"/>
          <a:stretch>
            <a:fillRect/>
          </a:stretch>
        </p:blipFill>
        <p:spPr bwMode="auto">
          <a:xfrm>
            <a:off x="4716016" y="2641872"/>
            <a:ext cx="524833" cy="89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6" descr="C:\Users\krha\Desktop\photo 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9" t="10468" r="19931" b="7909"/>
          <a:stretch>
            <a:fillRect/>
          </a:stretch>
        </p:blipFill>
        <p:spPr bwMode="auto">
          <a:xfrm>
            <a:off x="3615119" y="4989462"/>
            <a:ext cx="524833" cy="89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Arrow Connector 31"/>
          <p:cNvCxnSpPr>
            <a:stCxn id="60" idx="6"/>
            <a:endCxn id="30" idx="1"/>
          </p:cNvCxnSpPr>
          <p:nvPr/>
        </p:nvCxnSpPr>
        <p:spPr>
          <a:xfrm flipV="1">
            <a:off x="3015411" y="5437511"/>
            <a:ext cx="599708" cy="6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819393" y="5040812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ile save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52169" y="264187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transfer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Arrow Connector 39"/>
          <p:cNvCxnSpPr>
            <a:stCxn id="29" idx="3"/>
            <a:endCxn id="61" idx="2"/>
          </p:cNvCxnSpPr>
          <p:nvPr/>
        </p:nvCxnSpPr>
        <p:spPr>
          <a:xfrm>
            <a:off x="5240849" y="3089921"/>
            <a:ext cx="5277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Content Placeholder 2"/>
          <p:cNvSpPr txBox="1">
            <a:spLocks/>
          </p:cNvSpPr>
          <p:nvPr/>
        </p:nvSpPr>
        <p:spPr>
          <a:xfrm>
            <a:off x="323528" y="1501572"/>
            <a:ext cx="856895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1" hangingPunct="1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914400" rtl="0" eaLnBrk="1" latinLnBrk="1" hangingPunct="1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914400" rtl="0" eaLnBrk="1" latinLnBrk="1" hangingPunct="1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1" hangingPunct="1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en-US" sz="2000" dirty="0" smtClean="0"/>
              <a:t>Accelerate VM synthesis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5442346" y="6284732"/>
            <a:ext cx="3701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[intro][background]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[optimization]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[result][conclusion]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73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35" grpId="0" animBg="1"/>
      <p:bldP spid="38" grpId="0" animBg="1"/>
      <p:bldP spid="41" grpId="0" animBg="1"/>
      <p:bldP spid="44" grpId="0" animBg="1"/>
      <p:bldP spid="48" grpId="0" animBg="1"/>
      <p:bldP spid="49" grpId="0"/>
      <p:bldP spid="51" grpId="0" animBg="1"/>
      <p:bldP spid="52" grpId="0"/>
      <p:bldP spid="53" grpId="0" animBg="1"/>
      <p:bldP spid="59" grpId="0" animBg="1"/>
      <p:bldP spid="60" grpId="0" animBg="1"/>
      <p:bldP spid="61" grpId="0" animBg="1"/>
      <p:bldP spid="62" grpId="0" animBg="1"/>
      <p:bldP spid="36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1.1 Deduplication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n-US" b="1" dirty="0" smtClean="0"/>
              <a:t>Approach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Remove redundancy in the VM overlay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Sources of redundancy</a:t>
            </a:r>
          </a:p>
          <a:p>
            <a:pPr marL="914400" lvl="1" indent="-457200">
              <a:lnSpc>
                <a:spcPct val="114000"/>
              </a:lnSpc>
              <a:buFont typeface="+mj-lt"/>
              <a:buAutoNum type="arabicParenR"/>
            </a:pPr>
            <a:r>
              <a:rPr lang="en-US" sz="2000" dirty="0"/>
              <a:t>Between </a:t>
            </a:r>
            <a:r>
              <a:rPr lang="en-US" sz="2000" i="1" dirty="0">
                <a:solidFill>
                  <a:srgbClr val="FF0000"/>
                </a:solidFill>
              </a:rPr>
              <a:t>base VM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and </a:t>
            </a:r>
            <a:r>
              <a:rPr lang="en-US" sz="2000" i="1" dirty="0">
                <a:solidFill>
                  <a:srgbClr val="FF0000"/>
                </a:solidFill>
              </a:rPr>
              <a:t>VM overlay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endParaRPr lang="en-US" sz="2000" i="1" dirty="0" smtClean="0">
              <a:solidFill>
                <a:srgbClr val="FF0000"/>
              </a:solidFill>
            </a:endParaRPr>
          </a:p>
          <a:p>
            <a:pPr lvl="2"/>
            <a:r>
              <a:rPr lang="en-US" sz="1800" dirty="0" smtClean="0"/>
              <a:t>Shared library copied from base disk</a:t>
            </a:r>
          </a:p>
          <a:p>
            <a:pPr lvl="2"/>
            <a:r>
              <a:rPr lang="en-US" sz="1800" dirty="0" smtClean="0"/>
              <a:t>Loaded executable binary from base disk</a:t>
            </a:r>
            <a:endParaRPr lang="en-US" sz="1800" dirty="0"/>
          </a:p>
          <a:p>
            <a:pPr marL="914400" lvl="1" indent="-457200">
              <a:lnSpc>
                <a:spcPct val="114000"/>
              </a:lnSpc>
              <a:buFont typeface="+mj-lt"/>
              <a:buAutoNum type="arabicParenR"/>
            </a:pPr>
            <a:r>
              <a:rPr lang="en-US" sz="2000" dirty="0" smtClean="0"/>
              <a:t>Between </a:t>
            </a:r>
            <a:r>
              <a:rPr lang="en-US" sz="2000" i="1" dirty="0" smtClean="0">
                <a:solidFill>
                  <a:srgbClr val="FF0000"/>
                </a:solidFill>
              </a:rPr>
              <a:t>VM overlay’s memory </a:t>
            </a:r>
            <a:r>
              <a:rPr lang="en-US" sz="2000" dirty="0" smtClean="0"/>
              <a:t>and </a:t>
            </a:r>
            <a:r>
              <a:rPr lang="en-US" sz="2000" i="1" dirty="0" smtClean="0">
                <a:solidFill>
                  <a:srgbClr val="FF0000"/>
                </a:solidFill>
              </a:rPr>
              <a:t>disk</a:t>
            </a:r>
          </a:p>
          <a:p>
            <a:pPr lvl="2"/>
            <a:r>
              <a:rPr lang="en-US" sz="1800" dirty="0" smtClean="0"/>
              <a:t>Page cache, disk I/O buffer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6/27/2013</a:t>
            </a: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442346" y="6284732"/>
            <a:ext cx="3701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[intro][background]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[optimization]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[result][conclusion]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96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17909</TotalTime>
  <Words>1518</Words>
  <Application>Microsoft Office PowerPoint</Application>
  <PresentationFormat>On-screen Show (4:3)</PresentationFormat>
  <Paragraphs>451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테마</vt:lpstr>
      <vt:lpstr>Just-in-Time Provisioning  for Cyber Foraging</vt:lpstr>
      <vt:lpstr>Cloud Offloading</vt:lpstr>
      <vt:lpstr>Cloudlet as a Nearby Offload Site</vt:lpstr>
      <vt:lpstr>Just-in-Time Provisioning</vt:lpstr>
      <vt:lpstr>VM Synthesis</vt:lpstr>
      <vt:lpstr>VM Synthesis</vt:lpstr>
      <vt:lpstr>VM Synthesis – Baseline Performance</vt:lpstr>
      <vt:lpstr>Overview of Optimizations</vt:lpstr>
      <vt:lpstr>1.1 Deduplication</vt:lpstr>
      <vt:lpstr>1.1 Deduplication</vt:lpstr>
      <vt:lpstr>1.2 Reducing Semantic Gaps</vt:lpstr>
      <vt:lpstr>1.2 Reducing Semantic Gaps – Disk</vt:lpstr>
      <vt:lpstr>1.2 Reducing Semantic Gaps – Memory</vt:lpstr>
      <vt:lpstr>VM Overlay Size</vt:lpstr>
      <vt:lpstr>Overview of Optimizations</vt:lpstr>
      <vt:lpstr>2.1 Pipelining</vt:lpstr>
      <vt:lpstr>2.2 Early Start</vt:lpstr>
      <vt:lpstr>2.2 Early Start</vt:lpstr>
      <vt:lpstr>Diagram of Early Start</vt:lpstr>
      <vt:lpstr>Review of Optimizations</vt:lpstr>
      <vt:lpstr>First-response time compared to baseline</vt:lpstr>
      <vt:lpstr>Future work &amp; 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krha</dc:creator>
  <cp:lastModifiedBy>Kiryong Ha</cp:lastModifiedBy>
  <cp:revision>2527</cp:revision>
  <dcterms:created xsi:type="dcterms:W3CDTF">2012-01-13T12:28:52Z</dcterms:created>
  <dcterms:modified xsi:type="dcterms:W3CDTF">2013-06-27T02:31:47Z</dcterms:modified>
</cp:coreProperties>
</file>